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ags/tag44.xml" ContentType="application/vnd.openxmlformats-officedocument.presentationml.tags+xml"/>
  <Override PartName="/ppt/theme/theme5.xml" ContentType="application/vnd.openxmlformats-officedocument.theme+xml"/>
  <Override PartName="/ppt/tags/tag4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tags/tag4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tags/tag5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7BBF5B28_9343F615.xml" ContentType="application/vnd.ms-powerpoint.comments+xml"/>
  <Override PartName="/ppt/tags/tag5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2.xml" ContentType="application/vnd.openxmlformats-officedocument.presentationml.tags+xml"/>
  <Override PartName="/ppt/notesSlides/notesSlide32.xml" ContentType="application/vnd.openxmlformats-officedocument.presentationml.notesSlide+xml"/>
  <Override PartName="/ppt/tags/tag5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4" r:id="rId7"/>
  </p:sldMasterIdLst>
  <p:notesMasterIdLst>
    <p:notesMasterId r:id="rId132"/>
  </p:notesMasterIdLst>
  <p:sldIdLst>
    <p:sldId id="2076138200" r:id="rId8"/>
    <p:sldId id="2076138162" r:id="rId9"/>
    <p:sldId id="2076138324" r:id="rId10"/>
    <p:sldId id="1370" r:id="rId11"/>
    <p:sldId id="1841" r:id="rId12"/>
    <p:sldId id="2076138285" r:id="rId13"/>
    <p:sldId id="2076137915" r:id="rId14"/>
    <p:sldId id="2076137912" r:id="rId15"/>
    <p:sldId id="2076138335" r:id="rId16"/>
    <p:sldId id="10038" r:id="rId17"/>
    <p:sldId id="11916" r:id="rId18"/>
    <p:sldId id="2076137315" r:id="rId19"/>
    <p:sldId id="2076137314" r:id="rId20"/>
    <p:sldId id="2076138287" r:id="rId21"/>
    <p:sldId id="4395" r:id="rId22"/>
    <p:sldId id="11917" r:id="rId23"/>
    <p:sldId id="2076137329" r:id="rId24"/>
    <p:sldId id="11931" r:id="rId25"/>
    <p:sldId id="2449" r:id="rId26"/>
    <p:sldId id="2076138272" r:id="rId27"/>
    <p:sldId id="2076137913" r:id="rId28"/>
    <p:sldId id="10050" r:id="rId29"/>
    <p:sldId id="10077" r:id="rId30"/>
    <p:sldId id="2076137919" r:id="rId31"/>
    <p:sldId id="2076137914" r:id="rId32"/>
    <p:sldId id="330" r:id="rId33"/>
    <p:sldId id="2076137916" r:id="rId34"/>
    <p:sldId id="261" r:id="rId35"/>
    <p:sldId id="262" r:id="rId36"/>
    <p:sldId id="263" r:id="rId37"/>
    <p:sldId id="2076137917" r:id="rId38"/>
    <p:sldId id="2076137920" r:id="rId39"/>
    <p:sldId id="2076138336" r:id="rId40"/>
    <p:sldId id="334" r:id="rId41"/>
    <p:sldId id="2076137918" r:id="rId42"/>
    <p:sldId id="273" r:id="rId43"/>
    <p:sldId id="2076138273" r:id="rId44"/>
    <p:sldId id="2076138274" r:id="rId45"/>
    <p:sldId id="2076137922" r:id="rId46"/>
    <p:sldId id="11934" r:id="rId47"/>
    <p:sldId id="1387" r:id="rId48"/>
    <p:sldId id="2076138265" r:id="rId49"/>
    <p:sldId id="2076138275" r:id="rId50"/>
    <p:sldId id="258" r:id="rId51"/>
    <p:sldId id="2076137923" r:id="rId52"/>
    <p:sldId id="2076137328" r:id="rId53"/>
    <p:sldId id="2076138277" r:id="rId54"/>
    <p:sldId id="11915" r:id="rId55"/>
    <p:sldId id="2076137924" r:id="rId56"/>
    <p:sldId id="2076138279" r:id="rId57"/>
    <p:sldId id="2076137929" r:id="rId58"/>
    <p:sldId id="2076136701" r:id="rId59"/>
    <p:sldId id="2076137265" r:id="rId60"/>
    <p:sldId id="10066" r:id="rId61"/>
    <p:sldId id="10067" r:id="rId62"/>
    <p:sldId id="10069" r:id="rId63"/>
    <p:sldId id="10074" r:id="rId64"/>
    <p:sldId id="10075" r:id="rId65"/>
    <p:sldId id="10072" r:id="rId66"/>
    <p:sldId id="10076" r:id="rId67"/>
    <p:sldId id="2076137925" r:id="rId68"/>
    <p:sldId id="10650" r:id="rId69"/>
    <p:sldId id="2076137726" r:id="rId70"/>
    <p:sldId id="2076137722" r:id="rId71"/>
    <p:sldId id="2076137725" r:id="rId72"/>
    <p:sldId id="2076137926" r:id="rId73"/>
    <p:sldId id="266" r:id="rId74"/>
    <p:sldId id="2076138337" r:id="rId75"/>
    <p:sldId id="2076138338" r:id="rId76"/>
    <p:sldId id="2076138284" r:id="rId77"/>
    <p:sldId id="268" r:id="rId78"/>
    <p:sldId id="271" r:id="rId79"/>
    <p:sldId id="274" r:id="rId80"/>
    <p:sldId id="2451" r:id="rId81"/>
    <p:sldId id="2076137930" r:id="rId82"/>
    <p:sldId id="2076138280" r:id="rId83"/>
    <p:sldId id="2076138270" r:id="rId84"/>
    <p:sldId id="2076138103" r:id="rId85"/>
    <p:sldId id="2076138316" r:id="rId86"/>
    <p:sldId id="2076138326" r:id="rId87"/>
    <p:sldId id="2076138339" r:id="rId88"/>
    <p:sldId id="2076138340" r:id="rId89"/>
    <p:sldId id="2076137932" r:id="rId90"/>
    <p:sldId id="2076138327" r:id="rId91"/>
    <p:sldId id="2076138328" r:id="rId92"/>
    <p:sldId id="9999" r:id="rId93"/>
    <p:sldId id="10010" r:id="rId94"/>
    <p:sldId id="2076136698" r:id="rId95"/>
    <p:sldId id="10000" r:id="rId96"/>
    <p:sldId id="10001" r:id="rId97"/>
    <p:sldId id="10002" r:id="rId98"/>
    <p:sldId id="10049" r:id="rId99"/>
    <p:sldId id="269" r:id="rId100"/>
    <p:sldId id="2076137928" r:id="rId101"/>
    <p:sldId id="9899" r:id="rId102"/>
    <p:sldId id="9902" r:id="rId103"/>
    <p:sldId id="10023" r:id="rId104"/>
    <p:sldId id="9901" r:id="rId105"/>
    <p:sldId id="2076137934" r:id="rId106"/>
    <p:sldId id="2076138321" r:id="rId107"/>
    <p:sldId id="335" r:id="rId108"/>
    <p:sldId id="2076138341" r:id="rId109"/>
    <p:sldId id="2076138322" r:id="rId110"/>
    <p:sldId id="265" r:id="rId111"/>
    <p:sldId id="2076138323" r:id="rId112"/>
    <p:sldId id="2076138325" r:id="rId113"/>
    <p:sldId id="2076137931" r:id="rId114"/>
    <p:sldId id="9903" r:id="rId115"/>
    <p:sldId id="10022" r:id="rId116"/>
    <p:sldId id="10012" r:id="rId117"/>
    <p:sldId id="270" r:id="rId118"/>
    <p:sldId id="2076138329" r:id="rId119"/>
    <p:sldId id="2076138330" r:id="rId120"/>
    <p:sldId id="264" r:id="rId121"/>
    <p:sldId id="2076138331" r:id="rId122"/>
    <p:sldId id="2076138332" r:id="rId123"/>
    <p:sldId id="2076138333" r:id="rId124"/>
    <p:sldId id="2076138334" r:id="rId125"/>
    <p:sldId id="2076138281" r:id="rId126"/>
    <p:sldId id="2076138263" r:id="rId127"/>
    <p:sldId id="2076138256" r:id="rId128"/>
    <p:sldId id="2076138225" r:id="rId129"/>
    <p:sldId id="260" r:id="rId130"/>
    <p:sldId id="2076138226"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324"/>
          </p14:sldIdLst>
        </p14:section>
        <p14:section name="Data Loading &amp; Data Lake Organization" id="{F1BF331C-0886-42E4-8C6F-3E64E8AFF81E}">
          <p14:sldIdLst>
            <p14:sldId id="1370"/>
            <p14:sldId id="1841"/>
            <p14:sldId id="2076138285"/>
            <p14:sldId id="2076137915"/>
            <p14:sldId id="2076137912"/>
            <p14:sldId id="2076138335"/>
            <p14:sldId id="10038"/>
            <p14:sldId id="11916"/>
            <p14:sldId id="2076137315"/>
            <p14:sldId id="2076137314"/>
            <p14:sldId id="2076138287"/>
            <p14:sldId id="4395"/>
            <p14:sldId id="11917"/>
            <p14:sldId id="2076137329"/>
            <p14:sldId id="11931"/>
            <p14:sldId id="2449"/>
            <p14:sldId id="2076138272"/>
            <p14:sldId id="2076137913"/>
            <p14:sldId id="10050"/>
            <p14:sldId id="10077"/>
            <p14:sldId id="2076137919"/>
            <p14:sldId id="2076137914"/>
            <p14:sldId id="330"/>
            <p14:sldId id="2076137916"/>
            <p14:sldId id="261"/>
            <p14:sldId id="262"/>
            <p14:sldId id="263"/>
            <p14:sldId id="2076137917"/>
            <p14:sldId id="2076137920"/>
            <p14:sldId id="2076138336"/>
            <p14:sldId id="334"/>
            <p14:sldId id="2076137918"/>
            <p14:sldId id="273"/>
            <p14:sldId id="2076138273"/>
            <p14:sldId id="2076138274"/>
            <p14:sldId id="2076137922"/>
            <p14:sldId id="11934"/>
            <p14:sldId id="1387"/>
          </p14:sldIdLst>
        </p14:section>
        <p14:section name="Data Transformations" id="{DC765698-9ADF-48E5-B6D2-A388257F4B28}">
          <p14:sldIdLst>
            <p14:sldId id="2076138265"/>
            <p14:sldId id="2076138275"/>
            <p14:sldId id="258"/>
            <p14:sldId id="2076137923"/>
            <p14:sldId id="2076137328"/>
            <p14:sldId id="2076138277"/>
            <p14:sldId id="11915"/>
            <p14:sldId id="2076137924"/>
            <p14:sldId id="2076138279"/>
            <p14:sldId id="2076137929"/>
            <p14:sldId id="2076136701"/>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66"/>
            <p14:sldId id="2076138337"/>
            <p14:sldId id="2076138338"/>
            <p14:sldId id="2076138284"/>
            <p14:sldId id="268"/>
            <p14:sldId id="271"/>
            <p14:sldId id="274"/>
            <p14:sldId id="2451"/>
            <p14:sldId id="2076137930"/>
            <p14:sldId id="2076138280"/>
            <p14:sldId id="2076138270"/>
          </p14:sldIdLst>
        </p14:section>
        <p14:section name="Break 1" id="{6AEC2DB3-CC01-4297-95D6-EC339C718F78}">
          <p14:sldIdLst>
            <p14:sldId id="2076138103"/>
          </p14:sldIdLst>
        </p14:section>
        <p14:section name="DW Optimization" id="{B5F218D4-26F4-4679-A8DD-F241886E8925}">
          <p14:sldIdLst>
            <p14:sldId id="2076138316"/>
            <p14:sldId id="2076138326"/>
            <p14:sldId id="2076138339"/>
            <p14:sldId id="2076138340"/>
            <p14:sldId id="2076137932"/>
            <p14:sldId id="2076138327"/>
            <p14:sldId id="2076138328"/>
            <p14:sldId id="9999"/>
            <p14:sldId id="10010"/>
            <p14:sldId id="2076136698"/>
            <p14:sldId id="10000"/>
            <p14:sldId id="10001"/>
            <p14:sldId id="10002"/>
            <p14:sldId id="10049"/>
            <p14:sldId id="269"/>
            <p14:sldId id="2076137928"/>
            <p14:sldId id="9899"/>
            <p14:sldId id="9902"/>
            <p14:sldId id="10023"/>
            <p14:sldId id="9901"/>
            <p14:sldId id="2076137934"/>
            <p14:sldId id="2076138321"/>
            <p14:sldId id="335"/>
            <p14:sldId id="2076138341"/>
            <p14:sldId id="2076138322"/>
            <p14:sldId id="265"/>
            <p14:sldId id="2076138323"/>
            <p14:sldId id="2076138325"/>
            <p14:sldId id="2076137931"/>
            <p14:sldId id="9903"/>
            <p14:sldId id="10022"/>
            <p14:sldId id="10012"/>
            <p14:sldId id="270"/>
            <p14:sldId id="2076138329"/>
            <p14:sldId id="2076138330"/>
            <p14:sldId id="264"/>
            <p14:sldId id="2076138331"/>
            <p14:sldId id="2076138332"/>
            <p14:sldId id="2076138333"/>
            <p14:sldId id="2076138334"/>
          </p14:sldIdLst>
        </p14:section>
        <p14:section name="Break 2" id="{8C42B5BF-2293-4765-A950-8B08A5A3D995}">
          <p14:sldIdLst>
            <p14:sldId id="2076138281"/>
          </p14:sldIdLst>
        </p14:section>
        <p14:section name="PoC Challenges 1 &amp; 2" id="{E3AFADFF-8225-4C6D-8EA4-8DF67AF271AB}">
          <p14:sldIdLst>
            <p14:sldId id="2076138263"/>
            <p14:sldId id="2076138256"/>
          </p14:sldIdLst>
        </p14:section>
        <p14:section name="Wrap-up" id="{C92D7C53-F04F-46E7-8442-3DB8B9E44F7A}">
          <p14:sldIdLst>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715" autoAdjust="0"/>
    <p:restoredTop sz="79632" autoAdjust="0"/>
  </p:normalViewPr>
  <p:slideViewPr>
    <p:cSldViewPr snapToGrid="0">
      <p:cViewPr varScale="1">
        <p:scale>
          <a:sx n="91" d="100"/>
          <a:sy n="91" d="100"/>
        </p:scale>
        <p:origin x="414" y="7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presProps" Target="presProp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slide" Target="slides/slide106.xml"/><Relationship Id="rId118" Type="http://schemas.openxmlformats.org/officeDocument/2006/relationships/slide" Target="slides/slide111.xml"/><Relationship Id="rId126" Type="http://schemas.openxmlformats.org/officeDocument/2006/relationships/slide" Target="slides/slide119.xml"/><Relationship Id="rId13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comments/modernComment_7BBF5B28_9343F615.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470704661" sldId="2076138280"/>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6" Type="http://schemas.openxmlformats.org/officeDocument/2006/relationships/image" Target="../media/image58.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6" Type="http://schemas.openxmlformats.org/officeDocument/2006/relationships/image" Target="../media/image58.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3/16/2021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statistics"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5.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3/16/2021 12:38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18</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a:p>
            <a:endParaRPr lang="en-US" dirty="0"/>
          </a:p>
          <a:p>
            <a:r>
              <a:rPr lang="en-US" dirty="0"/>
              <a:t>Lino 68</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35</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3/16/2021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3/16/2021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460009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401460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48</a:t>
            </a:fld>
            <a:endParaRPr lang="en-US"/>
          </a:p>
        </p:txBody>
      </p:sp>
    </p:spTree>
    <p:extLst>
      <p:ext uri="{BB962C8B-B14F-4D97-AF65-F5344CB8AC3E}">
        <p14:creationId xmlns:p14="http://schemas.microsoft.com/office/powerpoint/2010/main" val="2347825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339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support added [</a:t>
            </a:r>
            <a:r>
              <a:rPr lang="en-US" dirty="0">
                <a:hlinkClick r:id="rId3"/>
              </a:rPr>
              <a:t>Cost management for serverless SQL pool - Azure Synapse Analytics | Microsoft Docs</a:t>
            </a:r>
            <a:r>
              <a:rPr lang="en-US" dirty="0"/>
              <a:t>]</a:t>
            </a:r>
          </a:p>
          <a:p>
            <a:endParaRPr lang="en-US" dirty="0"/>
          </a:p>
          <a:p>
            <a:r>
              <a:rPr lang="en-US" b="0" i="0" dirty="0">
                <a:solidFill>
                  <a:srgbClr val="171717"/>
                </a:solidFill>
                <a:effectLst/>
                <a:latin typeface="Segoe UI" panose="020B0502040204020203" pitchFamily="34" charset="0"/>
              </a:rPr>
              <a:t>When statistics are created for a Parquet column, only the relevant column is read from files. When statistics are created for a CSV column, whole files are read and parsed.</a:t>
            </a:r>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70</a:t>
            </a:fld>
            <a:endParaRPr lang="en-US"/>
          </a:p>
        </p:txBody>
      </p:sp>
    </p:spTree>
    <p:extLst>
      <p:ext uri="{BB962C8B-B14F-4D97-AF65-F5344CB8AC3E}">
        <p14:creationId xmlns:p14="http://schemas.microsoft.com/office/powerpoint/2010/main" val="159577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53056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7F03C2-4FDE-4235-B8B7-744B1E2B9F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614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3/16/2021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44132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78</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3/16/2021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86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3/16/2021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85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3/16/2021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3/16/2021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101</a:t>
            </a:fld>
            <a:endParaRPr lang="en-US" dirty="0"/>
          </a:p>
        </p:txBody>
      </p:sp>
    </p:spTree>
    <p:extLst>
      <p:ext uri="{BB962C8B-B14F-4D97-AF65-F5344CB8AC3E}">
        <p14:creationId xmlns:p14="http://schemas.microsoft.com/office/powerpoint/2010/main" val="2378494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synchronous option to be asynchronous</a:t>
            </a:r>
          </a:p>
          <a:p>
            <a:pPr marL="171450" indent="-171450">
              <a:buFont typeface="Arial" panose="020B0604020202020204" pitchFamily="34" charset="0"/>
              <a:buChar char="•"/>
            </a:pPr>
            <a:r>
              <a:rPr lang="en-US" dirty="0"/>
              <a:t>Recalculated when there are changes over 500 rows or 20% of rows are updated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default, auto update statistics are configured to be synchronous but can be configured to be asynchronous operations</a:t>
            </a:r>
          </a:p>
          <a:p>
            <a:pPr marL="171450" indent="-171450">
              <a:buFont typeface="Arial" panose="020B0604020202020204" pitchFamily="34" charset="0"/>
              <a:buChar char="•"/>
            </a:pPr>
            <a:r>
              <a:rPr lang="en-US" dirty="0"/>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1165617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1" i="0" kern="1200" dirty="0">
                <a:solidFill>
                  <a:schemeClr val="tx1"/>
                </a:solidFill>
                <a:effectLst/>
                <a:latin typeface="+mn-lt"/>
                <a:ea typeface="+mn-ea"/>
                <a:cs typeface="+mn-cs"/>
              </a:rPr>
              <a:t> indexes</a:t>
            </a:r>
          </a:p>
          <a:p>
            <a:r>
              <a:rPr lang="en-US" sz="1200" b="0" i="0" kern="1200" dirty="0">
                <a:solidFill>
                  <a:schemeClr val="tx1"/>
                </a:solidFill>
                <a:effectLst/>
                <a:latin typeface="+mn-lt"/>
                <a:ea typeface="+mn-ea"/>
                <a:cs typeface="+mn-cs"/>
              </a:rPr>
              <a:t>By default, SQL Data Warehouse creates a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 when no index options are specified on a table.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offer both the highest level of data compression as well as the best overall query performance.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is the best place to start when you are unsure of how to index your table.</a:t>
            </a:r>
          </a:p>
          <a:p>
            <a:r>
              <a:rPr lang="en-US" sz="1200" b="0" i="0" kern="1200" dirty="0">
                <a:solidFill>
                  <a:schemeClr val="tx1"/>
                </a:solidFill>
                <a:effectLst/>
                <a:latin typeface="+mn-lt"/>
                <a:ea typeface="+mn-ea"/>
                <a:cs typeface="+mn-cs"/>
              </a:rPr>
              <a:t>There are a few scenarios where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do not support varchar(max),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(max) and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Small tables with less than 100 million rows. Consider heap tables.</a:t>
            </a:r>
          </a:p>
          <a:p>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Clustered and </a:t>
            </a:r>
            <a:r>
              <a:rPr lang="en-US" sz="1200" b="1" i="0" kern="1200" dirty="0" err="1">
                <a:solidFill>
                  <a:schemeClr val="tx1"/>
                </a:solidFill>
                <a:effectLst/>
                <a:latin typeface="+mn-lt"/>
                <a:ea typeface="+mn-ea"/>
                <a:cs typeface="+mn-cs"/>
              </a:rPr>
              <a:t>nonclustered</a:t>
            </a:r>
            <a:r>
              <a:rPr lang="en-US" sz="1200" b="1" i="0" kern="1200" dirty="0">
                <a:solidFill>
                  <a:schemeClr val="tx1"/>
                </a:solidFill>
                <a:effectLst/>
                <a:latin typeface="+mn-lt"/>
                <a:ea typeface="+mn-ea"/>
                <a:cs typeface="+mn-cs"/>
              </a:rPr>
              <a:t> indexes</a:t>
            </a:r>
          </a:p>
          <a:p>
            <a:r>
              <a:rPr lang="en-US" sz="1200" b="0" i="0" kern="1200" dirty="0">
                <a:solidFill>
                  <a:schemeClr val="tx1"/>
                </a:solidFill>
                <a:effectLst/>
                <a:latin typeface="+mn-lt"/>
                <a:ea typeface="+mn-ea"/>
                <a:cs typeface="+mn-cs"/>
              </a:rPr>
              <a:t>Clustered indexes may outperform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dirty="0" err="1">
                <a:solidFill>
                  <a:schemeClr val="tx1"/>
                </a:solidFill>
                <a:effectLst/>
                <a:latin typeface="+mn-lt"/>
                <a:ea typeface="+mn-ea"/>
                <a:cs typeface="+mn-cs"/>
              </a:rPr>
              <a:t>nonclustered</a:t>
            </a:r>
            <a:r>
              <a:rPr lang="en-US" sz="1200" b="0" i="0" kern="1200" dirty="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dirty="0" err="1">
                <a:solidFill>
                  <a:schemeClr val="tx1"/>
                </a:solidFill>
                <a:effectLst/>
                <a:latin typeface="+mn-lt"/>
                <a:ea typeface="+mn-ea"/>
                <a:cs typeface="+mn-cs"/>
              </a:rPr>
              <a:t>nonclustered</a:t>
            </a:r>
            <a:r>
              <a:rPr lang="en-US" sz="1200" b="0" i="0" kern="1200" dirty="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Heap tables</a:t>
            </a:r>
          </a:p>
          <a:p>
            <a:r>
              <a:rPr lang="en-US" sz="1200" b="0" i="0" kern="1200" dirty="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 In addition, loading data to a </a:t>
            </a:r>
            <a:r>
              <a:rPr lang="en-US" sz="1200" b="0" i="0" u="sng" kern="1200" dirty="0">
                <a:solidFill>
                  <a:schemeClr val="tx1"/>
                </a:solidFill>
                <a:effectLst/>
                <a:latin typeface="+mn-lt"/>
                <a:ea typeface="+mn-ea"/>
                <a:cs typeface="+mn-cs"/>
                <a:hlinkClick r:id="rId3"/>
              </a:rPr>
              <a:t>temporary table</a:t>
            </a:r>
            <a:r>
              <a:rPr lang="en-US" sz="1200" b="0" i="0" kern="1200" dirty="0">
                <a:solidFill>
                  <a:schemeClr val="tx1"/>
                </a:solidFill>
                <a:effectLst/>
                <a:latin typeface="+mn-lt"/>
                <a:ea typeface="+mn-ea"/>
                <a:cs typeface="+mn-cs"/>
              </a:rPr>
              <a:t> loads faster than loading a table to permanent storage.</a:t>
            </a:r>
          </a:p>
          <a:p>
            <a:r>
              <a:rPr lang="en-US" sz="1200" b="0" i="0" kern="1200" dirty="0">
                <a:solidFill>
                  <a:schemeClr val="tx1"/>
                </a:solidFill>
                <a:effectLst/>
                <a:latin typeface="+mn-lt"/>
                <a:ea typeface="+mn-ea"/>
                <a:cs typeface="+mn-cs"/>
              </a:rPr>
              <a:t>For small lookup tables, less than 100 million rows, often heap tables make sense.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begin to achieve optimal compression once there is more than 100 million rows.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https://docs.microsoft.com/en-us/azure/sql-data-warehouse/sql-data-warehouse-tables-index</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112</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3/16/2021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119</a:t>
            </a:fld>
            <a:endParaRPr lang="en-US"/>
          </a:p>
        </p:txBody>
      </p:sp>
    </p:spTree>
    <p:extLst>
      <p:ext uri="{BB962C8B-B14F-4D97-AF65-F5344CB8AC3E}">
        <p14:creationId xmlns:p14="http://schemas.microsoft.com/office/powerpoint/2010/main" val="10120270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122</a:t>
            </a:fld>
            <a:endParaRPr lang="en-US"/>
          </a:p>
        </p:txBody>
      </p:sp>
    </p:spTree>
    <p:extLst>
      <p:ext uri="{BB962C8B-B14F-4D97-AF65-F5344CB8AC3E}">
        <p14:creationId xmlns:p14="http://schemas.microsoft.com/office/powerpoint/2010/main" val="3155900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it over to Lino</a:t>
            </a:r>
          </a:p>
        </p:txBody>
      </p:sp>
      <p:sp>
        <p:nvSpPr>
          <p:cNvPr id="4" name="Slide Number Placeholder 3"/>
          <p:cNvSpPr>
            <a:spLocks noGrp="1"/>
          </p:cNvSpPr>
          <p:nvPr>
            <p:ph type="sldNum" sz="quarter" idx="5"/>
          </p:nvPr>
        </p:nvSpPr>
        <p:spPr/>
        <p:txBody>
          <a:bodyPr/>
          <a:lstStyle/>
          <a:p>
            <a:fld id="{09259B3D-005A-450F-B89F-6A3DD53EE3BF}" type="slidenum">
              <a:rPr lang="en-US" smtClean="0"/>
              <a:t>6</a:t>
            </a:fld>
            <a:endParaRPr lang="en-US"/>
          </a:p>
        </p:txBody>
      </p:sp>
    </p:spTree>
    <p:extLst>
      <p:ext uri="{BB962C8B-B14F-4D97-AF65-F5344CB8AC3E}">
        <p14:creationId xmlns:p14="http://schemas.microsoft.com/office/powerpoint/2010/main" val="2466677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3/16/2021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12</a:t>
            </a:fld>
            <a:endParaRPr lang="en-US"/>
          </a:p>
        </p:txBody>
      </p:sp>
    </p:spTree>
    <p:extLst>
      <p:ext uri="{BB962C8B-B14F-4D97-AF65-F5344CB8AC3E}">
        <p14:creationId xmlns:p14="http://schemas.microsoft.com/office/powerpoint/2010/main" val="1514974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23073213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 bleed title 3">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C023-7166-4955-9B4B-948A184E24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287" t="27149" r="7355" b="22330"/>
          <a:stretch/>
        </p:blipFill>
        <p:spPr>
          <a:xfrm>
            <a:off x="-1" y="-1"/>
            <a:ext cx="12086377" cy="6858001"/>
          </a:xfrm>
          <a:prstGeom prst="rect">
            <a:avLst/>
          </a:prstGeom>
        </p:spPr>
      </p:pic>
      <p:sp>
        <p:nvSpPr>
          <p:cNvPr id="2" name="Rectangle 1">
            <a:extLst>
              <a:ext uri="{FF2B5EF4-FFF2-40B4-BE49-F238E27FC236}">
                <a16:creationId xmlns:a16="http://schemas.microsoft.com/office/drawing/2014/main" id="{F4C1878E-DB3C-4812-8CC5-2FBCE8075EC6}"/>
              </a:ext>
            </a:extLst>
          </p:cNvPr>
          <p:cNvSpPr/>
          <p:nvPr userDrawn="1"/>
        </p:nvSpPr>
        <p:spPr bwMode="auto">
          <a:xfrm>
            <a:off x="0" y="0"/>
            <a:ext cx="12086376" cy="6858000"/>
          </a:xfrm>
          <a:prstGeom prst="rect">
            <a:avLst/>
          </a:prstGeom>
          <a:solidFill>
            <a:schemeClr val="tx2">
              <a:lumMod val="90000"/>
              <a:lumOff val="10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a:extLst>
              <a:ext uri="{FF2B5EF4-FFF2-40B4-BE49-F238E27FC236}">
                <a16:creationId xmlns:a16="http://schemas.microsoft.com/office/drawing/2014/main" id="{79B9672F-7CBA-45FF-BE42-5D07FF770584}"/>
              </a:ext>
            </a:extLst>
          </p:cNvPr>
          <p:cNvSpPr>
            <a:spLocks noGrp="1"/>
          </p:cNvSpPr>
          <p:nvPr userDrawn="1">
            <p:ph type="title" hasCustomPrompt="1"/>
          </p:nvPr>
        </p:nvSpPr>
        <p:spPr>
          <a:xfrm>
            <a:off x="584200" y="4201728"/>
            <a:ext cx="5671457" cy="706347"/>
          </a:xfrm>
          <a:noFill/>
        </p:spPr>
        <p:txBody>
          <a:bodyPr wrap="square" lIns="0" tIns="0" rIns="0" bIns="91440" anchor="b" anchorCtr="0">
            <a:spAutoFit/>
          </a:bodyPr>
          <a:lstStyle>
            <a:lvl1pPr>
              <a:defRPr sz="4200" spc="-50" baseline="0">
                <a:solidFill>
                  <a:schemeClr val="bg1"/>
                </a:solidFill>
                <a:latin typeface="+mj-lt"/>
                <a:cs typeface="Segoe UI" panose="020B0502040204020203" pitchFamily="34" charset="0"/>
              </a:defRPr>
            </a:lvl1pPr>
          </a:lstStyle>
          <a:p>
            <a:r>
              <a:rPr lang="en-US" dirty="0"/>
              <a:t>Presentation title </a:t>
            </a:r>
          </a:p>
        </p:txBody>
      </p:sp>
      <p:sp>
        <p:nvSpPr>
          <p:cNvPr id="22" name="Text Placeholder 4">
            <a:extLst>
              <a:ext uri="{FF2B5EF4-FFF2-40B4-BE49-F238E27FC236}">
                <a16:creationId xmlns:a16="http://schemas.microsoft.com/office/drawing/2014/main" id="{BB27407C-208D-4E91-B0AF-A290926CBCAF}"/>
              </a:ext>
            </a:extLst>
          </p:cNvPr>
          <p:cNvSpPr>
            <a:spLocks noGrp="1"/>
          </p:cNvSpPr>
          <p:nvPr userDrawn="1">
            <p:ph type="body" sz="quarter" idx="12" hasCustomPrompt="1"/>
          </p:nvPr>
        </p:nvSpPr>
        <p:spPr>
          <a:xfrm>
            <a:off x="584200" y="4912907"/>
            <a:ext cx="5671457"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a:t>
            </a:r>
          </a:p>
        </p:txBody>
      </p:sp>
      <p:pic>
        <p:nvPicPr>
          <p:cNvPr id="10" name="MS logo white - EMF" descr="Microsoft logo white text version">
            <a:extLst>
              <a:ext uri="{FF2B5EF4-FFF2-40B4-BE49-F238E27FC236}">
                <a16:creationId xmlns:a16="http://schemas.microsoft.com/office/drawing/2014/main" id="{54552881-3063-43F8-BE90-507328586EE9}"/>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11" name="TextBox 10">
            <a:extLst>
              <a:ext uri="{FF2B5EF4-FFF2-40B4-BE49-F238E27FC236}">
                <a16:creationId xmlns:a16="http://schemas.microsoft.com/office/drawing/2014/main" id="{B9D21313-174B-49F5-B270-135D25AC9C60}"/>
              </a:ext>
            </a:extLst>
          </p:cNvPr>
          <p:cNvSpPr txBox="1"/>
          <p:nvPr userDrawn="1"/>
        </p:nvSpPr>
        <p:spPr>
          <a:xfrm>
            <a:off x="520619" y="6162260"/>
            <a:ext cx="3455033" cy="544765"/>
          </a:xfrm>
          <a:prstGeom prst="rect">
            <a:avLst/>
          </a:prstGeom>
          <a:noFill/>
        </p:spPr>
        <p:txBody>
          <a:bodyPr wrap="square" lIns="182880" tIns="146304" rIns="182880" bIns="146304" rtlCol="0">
            <a:spAutoFit/>
          </a:bodyPr>
          <a:lstStyle/>
          <a:p>
            <a:pPr>
              <a:lnSpc>
                <a:spcPct val="90000"/>
              </a:lnSpc>
              <a:spcAft>
                <a:spcPts val="600"/>
              </a:spcAft>
            </a:pPr>
            <a:r>
              <a:rPr lang="en-GB" sz="1800" b="1" dirty="0">
                <a:solidFill>
                  <a:schemeClr val="bg1"/>
                </a:solidFill>
              </a:rPr>
              <a:t>Microsoft Aspire Experience</a:t>
            </a:r>
          </a:p>
        </p:txBody>
      </p:sp>
    </p:spTree>
    <p:extLst>
      <p:ext uri="{BB962C8B-B14F-4D97-AF65-F5344CB8AC3E}">
        <p14:creationId xmlns:p14="http://schemas.microsoft.com/office/powerpoint/2010/main" val="890255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79438" y="1433052"/>
            <a:ext cx="2540000" cy="1129174"/>
          </a:xfrm>
        </p:spPr>
        <p:txBody>
          <a:bodyPr lIns="0" tIns="0" rIns="0" bIns="0"/>
          <a:lstStyle>
            <a:lvl1pPr>
              <a:lnSpc>
                <a:spcPct val="100000"/>
              </a:lnSpc>
              <a:defRPr sz="1600" spc="0" baseline="0">
                <a:solidFill>
                  <a:schemeClr val="tx1"/>
                </a:solidFill>
              </a:defRPr>
            </a:lvl1pPr>
          </a:lstStyle>
          <a:p>
            <a:r>
              <a:rPr lang="en-US"/>
              <a:t>Contents</a:t>
            </a:r>
          </a:p>
        </p:txBody>
      </p:sp>
      <p:sp>
        <p:nvSpPr>
          <p:cNvPr id="4" name="Text Placeholder 3"/>
          <p:cNvSpPr>
            <a:spLocks noGrp="1"/>
          </p:cNvSpPr>
          <p:nvPr userDrawn="1">
            <p:ph type="body" sz="quarter" idx="10" hasCustomPrompt="1"/>
          </p:nvPr>
        </p:nvSpPr>
        <p:spPr>
          <a:xfrm>
            <a:off x="6240463" y="1433052"/>
            <a:ext cx="3481388" cy="3999373"/>
          </a:xfrm>
        </p:spPr>
        <p:txBody>
          <a:bodyPr wrap="square" lIns="0" tIns="0" rIns="0" bIns="0">
            <a:noAutofit/>
          </a:bodyPr>
          <a:lstStyle>
            <a:lvl1pPr marL="0" marR="0" indent="0" algn="l" defTabSz="507330" rtl="0" eaLnBrk="1" fontAlgn="auto" latinLnBrk="0" hangingPunct="1">
              <a:lnSpc>
                <a:spcPct val="150000"/>
              </a:lnSpc>
              <a:spcBef>
                <a:spcPts val="0"/>
              </a:spcBef>
              <a:spcAft>
                <a:spcPts val="0"/>
              </a:spcAft>
              <a:buClrTx/>
              <a:buSzPct val="90000"/>
              <a:buFont typeface="Wingdings" panose="05000000000000000000" pitchFamily="2" charset="2"/>
              <a:buNone/>
              <a:tabLst/>
              <a:defRPr sz="16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8516982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7727-61DD-4047-A7D5-424F9EDC66E2}"/>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19104438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DFA2-4386-48B8-97FF-F217FFFE71B5}"/>
              </a:ext>
            </a:extLst>
          </p:cNvPr>
          <p:cNvSpPr>
            <a:spLocks noGrp="1"/>
          </p:cNvSpPr>
          <p:nvPr>
            <p:ph type="title" hasCustomPrompt="1"/>
          </p:nvPr>
        </p:nvSpPr>
        <p:spPr>
          <a:xfrm>
            <a:off x="583558" y="521884"/>
            <a:ext cx="11027418" cy="528644"/>
          </a:xfrm>
        </p:spPr>
        <p:txBody>
          <a:bodyPr/>
          <a:lstStyle>
            <a:lvl1pPr>
              <a:defRPr/>
            </a:lvl1pPr>
          </a:lstStyle>
          <a:p>
            <a:r>
              <a:rPr lang="en-US"/>
              <a:t>Title &amp; body layout</a:t>
            </a:r>
          </a:p>
        </p:txBody>
      </p:sp>
      <p:sp>
        <p:nvSpPr>
          <p:cNvPr id="3" name="Text Placeholder 3">
            <a:extLst>
              <a:ext uri="{FF2B5EF4-FFF2-40B4-BE49-F238E27FC236}">
                <a16:creationId xmlns:a16="http://schemas.microsoft.com/office/drawing/2014/main" id="{3772B0C7-F282-4E2C-8850-997B709E0BAD}"/>
              </a:ext>
            </a:extLst>
          </p:cNvPr>
          <p:cNvSpPr>
            <a:spLocks noGrp="1"/>
          </p:cNvSpPr>
          <p:nvPr>
            <p:ph type="body" sz="quarter" idx="10" hasCustomPrompt="1"/>
          </p:nvPr>
        </p:nvSpPr>
        <p:spPr>
          <a:xfrm>
            <a:off x="583558" y="1439649"/>
            <a:ext cx="11027418" cy="1313180"/>
          </a:xfrm>
        </p:spPr>
        <p:txBody>
          <a:bodyPr wrap="square" lIns="0" tIns="0" rIns="0" bIns="0">
            <a:spAutoFit/>
          </a:bodyPr>
          <a:lstStyle>
            <a:lvl1pPr marL="0" indent="0">
              <a:lnSpc>
                <a:spcPct val="100000"/>
              </a:lnSpc>
              <a:spcBef>
                <a:spcPts val="2000"/>
              </a:spcBef>
              <a:spcAft>
                <a:spcPts val="0"/>
              </a:spcAft>
              <a:buNone/>
              <a:defRPr sz="2400" b="0" i="0">
                <a:solidFill>
                  <a:schemeClr val="tx1"/>
                </a:solidFill>
                <a:latin typeface="+mn-lt"/>
              </a:defRPr>
            </a:lvl1pPr>
            <a:lvl2pPr marL="224097" indent="0">
              <a:lnSpc>
                <a:spcPct val="100000"/>
              </a:lnSpc>
              <a:spcBef>
                <a:spcPts val="2000"/>
              </a:spcBef>
              <a:spcAft>
                <a:spcPts val="0"/>
              </a:spcAft>
              <a:buNone/>
              <a:defRPr sz="1600">
                <a:solidFill>
                  <a:schemeClr val="tx1"/>
                </a:solidFill>
              </a:defRPr>
            </a:lvl2pPr>
            <a:lvl3pPr marL="448193" indent="0">
              <a:lnSpc>
                <a:spcPct val="100000"/>
              </a:lnSpc>
              <a:spcBef>
                <a:spcPts val="2000"/>
              </a:spcBef>
              <a:spcAft>
                <a:spcPts val="0"/>
              </a:spcAft>
              <a:buNone/>
              <a:defRPr sz="1200">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20/24</a:t>
            </a:r>
          </a:p>
          <a:p>
            <a:pPr lvl="1"/>
            <a:r>
              <a:rPr lang="en-US"/>
              <a:t>Second level Segoe UI 14/16</a:t>
            </a:r>
          </a:p>
          <a:p>
            <a:pPr lvl="2"/>
            <a:r>
              <a:rPr lang="en-US"/>
              <a:t>Third level Segoe UI 10/12</a:t>
            </a:r>
          </a:p>
        </p:txBody>
      </p:sp>
    </p:spTree>
    <p:extLst>
      <p:ext uri="{BB962C8B-B14F-4D97-AF65-F5344CB8AC3E}">
        <p14:creationId xmlns:p14="http://schemas.microsoft.com/office/powerpoint/2010/main" val="402111100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sp>
        <p:nvSpPr>
          <p:cNvPr id="4" name="Online Image Placeholder 2">
            <a:extLst>
              <a:ext uri="{FF2B5EF4-FFF2-40B4-BE49-F238E27FC236}">
                <a16:creationId xmlns:a16="http://schemas.microsoft.com/office/drawing/2014/main" id="{4F074425-2790-43B3-8333-BDD0B17C305D}"/>
              </a:ext>
            </a:extLst>
          </p:cNvPr>
          <p:cNvSpPr>
            <a:spLocks noGrp="1"/>
          </p:cNvSpPr>
          <p:nvPr>
            <p:ph type="clipArt" sz="quarter" idx="12" hasCustomPrompt="1"/>
          </p:nvPr>
        </p:nvSpPr>
        <p:spPr>
          <a:xfrm>
            <a:off x="6240465" y="1621596"/>
            <a:ext cx="5367978" cy="3614808"/>
          </a:xfrm>
        </p:spPr>
        <p:txBody>
          <a:bodyPr anchor="ctr">
            <a:noAutofit/>
          </a:bodyPr>
          <a:lstStyle>
            <a:lvl1pPr algn="ctr">
              <a:defRPr sz="1961">
                <a:latin typeface="+mj-lt"/>
              </a:defRPr>
            </a:lvl1pPr>
          </a:lstStyle>
          <a:p>
            <a:r>
              <a:rPr lang="en-US"/>
              <a:t> </a:t>
            </a:r>
          </a:p>
        </p:txBody>
      </p:sp>
      <p:sp>
        <p:nvSpPr>
          <p:cNvPr id="7" name="Title 1">
            <a:extLst>
              <a:ext uri="{FF2B5EF4-FFF2-40B4-BE49-F238E27FC236}">
                <a16:creationId xmlns:a16="http://schemas.microsoft.com/office/drawing/2014/main" id="{A13866C1-AEC9-46CE-8394-E3B7905B69BD}"/>
              </a:ext>
            </a:extLst>
          </p:cNvPr>
          <p:cNvSpPr>
            <a:spLocks noGrp="1"/>
          </p:cNvSpPr>
          <p:nvPr>
            <p:ph type="title" hasCustomPrompt="1"/>
          </p:nvPr>
        </p:nvSpPr>
        <p:spPr>
          <a:xfrm>
            <a:off x="583558" y="1654009"/>
            <a:ext cx="3470917" cy="528644"/>
          </a:xfrm>
        </p:spPr>
        <p:txBody>
          <a:bodyPr/>
          <a:lstStyle>
            <a:lvl1pPr>
              <a:defRPr/>
            </a:lvl1pPr>
          </a:lstStyle>
          <a:p>
            <a:r>
              <a:rPr lang="en-US"/>
              <a:t>Device layout </a:t>
            </a:r>
          </a:p>
        </p:txBody>
      </p:sp>
      <p:sp>
        <p:nvSpPr>
          <p:cNvPr id="8" name="Text Placeholder 3">
            <a:extLst>
              <a:ext uri="{FF2B5EF4-FFF2-40B4-BE49-F238E27FC236}">
                <a16:creationId xmlns:a16="http://schemas.microsoft.com/office/drawing/2014/main" id="{3872D892-B456-44E0-8FCF-87F0A780DBB4}"/>
              </a:ext>
            </a:extLst>
          </p:cNvPr>
          <p:cNvSpPr>
            <a:spLocks noGrp="1"/>
          </p:cNvSpPr>
          <p:nvPr>
            <p:ph type="body" sz="quarter" idx="11" hasCustomPrompt="1"/>
          </p:nvPr>
        </p:nvSpPr>
        <p:spPr>
          <a:xfrm>
            <a:off x="583558" y="2574925"/>
            <a:ext cx="5004442" cy="3146425"/>
          </a:xfrm>
        </p:spPr>
        <p:txBody>
          <a:bodyPr wrap="square" lIns="0" tIns="0" rIns="0" bIns="0">
            <a:noAutofit/>
          </a:bodyPr>
          <a:lst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b="0" i="0">
                <a:solidFill>
                  <a:schemeClr val="tx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r>
              <a:rPr lang="en-US"/>
              <a:t>Subhead Segoe UI 20/24</a:t>
            </a:r>
          </a:p>
          <a:p>
            <a:r>
              <a:rPr lang="en-US"/>
              <a:t>Subhead Segoe UI 20/24</a:t>
            </a:r>
          </a:p>
          <a:p>
            <a:r>
              <a:rPr lang="en-US"/>
              <a:t>Subhead Segoe UI 20/24</a:t>
            </a:r>
          </a:p>
        </p:txBody>
      </p:sp>
    </p:spTree>
    <p:extLst>
      <p:ext uri="{BB962C8B-B14F-4D97-AF65-F5344CB8AC3E}">
        <p14:creationId xmlns:p14="http://schemas.microsoft.com/office/powerpoint/2010/main" val="17680813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s charts &amp; graphs">
    <p:spTree>
      <p:nvGrpSpPr>
        <p:cNvPr id="1" name=""/>
        <p:cNvGrpSpPr/>
        <p:nvPr/>
      </p:nvGrpSpPr>
      <p:grpSpPr>
        <a:xfrm>
          <a:off x="0" y="0"/>
          <a:ext cx="0" cy="0"/>
          <a:chOff x="0" y="0"/>
          <a:chExt cx="0" cy="0"/>
        </a:xfrm>
      </p:grpSpPr>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8138627"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4358482" y="1430338"/>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Three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427823"/>
            <a:ext cx="3475037" cy="3087387"/>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8" y="4733297"/>
            <a:ext cx="3470917" cy="1231106"/>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4359826"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8138627" y="4733297"/>
            <a:ext cx="3472349" cy="1231106"/>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58665612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columns charts &amp; grap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13-F6C7-474A-876B-B7CEE83F3DB2}"/>
              </a:ext>
            </a:extLst>
          </p:cNvPr>
          <p:cNvSpPr>
            <a:spLocks noGrp="1"/>
          </p:cNvSpPr>
          <p:nvPr>
            <p:ph type="title" hasCustomPrompt="1"/>
          </p:nvPr>
        </p:nvSpPr>
        <p:spPr/>
        <p:txBody>
          <a:bodyPr/>
          <a:lstStyle>
            <a:lvl1pPr>
              <a:defRPr/>
            </a:lvl1pPr>
          </a:lstStyle>
          <a:p>
            <a:r>
              <a:rPr lang="en-US"/>
              <a:t>Four columns charts &amp; graphs layout</a:t>
            </a:r>
          </a:p>
        </p:txBody>
      </p:sp>
      <p:sp>
        <p:nvSpPr>
          <p:cNvPr id="6" name="Content Placeholder 15">
            <a:extLst>
              <a:ext uri="{FF2B5EF4-FFF2-40B4-BE49-F238E27FC236}">
                <a16:creationId xmlns:a16="http://schemas.microsoft.com/office/drawing/2014/main" id="{D97E513A-E76E-410C-9498-28E6F5916AC1}"/>
              </a:ext>
            </a:extLst>
          </p:cNvPr>
          <p:cNvSpPr>
            <a:spLocks noGrp="1"/>
          </p:cNvSpPr>
          <p:nvPr>
            <p:ph sz="quarter" idx="17" hasCustomPrompt="1"/>
          </p:nvPr>
        </p:nvSpPr>
        <p:spPr>
          <a:xfrm>
            <a:off x="579438" y="1977917"/>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73090C7C-E2EE-485D-A97C-9583A96FF934}"/>
              </a:ext>
            </a:extLst>
          </p:cNvPr>
          <p:cNvSpPr>
            <a:spLocks noGrp="1"/>
          </p:cNvSpPr>
          <p:nvPr>
            <p:ph sz="quarter" idx="18" hasCustomPrompt="1"/>
          </p:nvPr>
        </p:nvSpPr>
        <p:spPr>
          <a:xfrm>
            <a:off x="3413921"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87156143-B806-4326-87FB-3003687C2D05}"/>
              </a:ext>
            </a:extLst>
          </p:cNvPr>
          <p:cNvSpPr>
            <a:spLocks noGrp="1"/>
          </p:cNvSpPr>
          <p:nvPr>
            <p:ph sz="quarter" idx="19" hasCustomPrompt="1"/>
          </p:nvPr>
        </p:nvSpPr>
        <p:spPr>
          <a:xfrm>
            <a:off x="6245329"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B65C1857-1AA6-4A2D-9133-ECE458294444}"/>
              </a:ext>
            </a:extLst>
          </p:cNvPr>
          <p:cNvSpPr>
            <a:spLocks noGrp="1"/>
          </p:cNvSpPr>
          <p:nvPr>
            <p:ph type="body" sz="quarter" idx="11" hasCustomPrompt="1"/>
          </p:nvPr>
        </p:nvSpPr>
        <p:spPr>
          <a:xfrm>
            <a:off x="583559" y="4733297"/>
            <a:ext cx="2535880" cy="1420902"/>
          </a:xfrm>
        </p:spPr>
        <p:txBody>
          <a:bodyPr lIns="0" tIns="0" rIns="0" bIns="0"/>
          <a:lstStyle>
            <a:lvl1pPr marL="0" indent="0">
              <a:lnSpc>
                <a:spcPct val="100000"/>
              </a:lnSpc>
              <a:spcBef>
                <a:spcPts val="1000"/>
              </a:spcBef>
              <a:spcAft>
                <a:spcPts val="0"/>
              </a:spcAft>
              <a:buNone/>
              <a:defRPr sz="1400" b="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1" name="Text Placeholder 4">
            <a:extLst>
              <a:ext uri="{FF2B5EF4-FFF2-40B4-BE49-F238E27FC236}">
                <a16:creationId xmlns:a16="http://schemas.microsoft.com/office/drawing/2014/main" id="{23515DEE-CB9F-4EC3-99C3-272378FEB035}"/>
              </a:ext>
            </a:extLst>
          </p:cNvPr>
          <p:cNvSpPr>
            <a:spLocks noGrp="1"/>
          </p:cNvSpPr>
          <p:nvPr>
            <p:ph type="body" sz="quarter" idx="12" hasCustomPrompt="1"/>
          </p:nvPr>
        </p:nvSpPr>
        <p:spPr>
          <a:xfrm>
            <a:off x="3413921"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2" name="Text Placeholder 4">
            <a:extLst>
              <a:ext uri="{FF2B5EF4-FFF2-40B4-BE49-F238E27FC236}">
                <a16:creationId xmlns:a16="http://schemas.microsoft.com/office/drawing/2014/main" id="{20350B06-F1C7-4D41-8F4F-2903C8640078}"/>
              </a:ext>
            </a:extLst>
          </p:cNvPr>
          <p:cNvSpPr>
            <a:spLocks noGrp="1"/>
          </p:cNvSpPr>
          <p:nvPr>
            <p:ph type="body" sz="quarter" idx="13" hasCustomPrompt="1"/>
          </p:nvPr>
        </p:nvSpPr>
        <p:spPr>
          <a:xfrm>
            <a:off x="6245329"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9" name="Text Placeholder 4">
            <a:extLst>
              <a:ext uri="{FF2B5EF4-FFF2-40B4-BE49-F238E27FC236}">
                <a16:creationId xmlns:a16="http://schemas.microsoft.com/office/drawing/2014/main" id="{7F3455C0-6936-4E29-8381-3329A143A40A}"/>
              </a:ext>
            </a:extLst>
          </p:cNvPr>
          <p:cNvSpPr>
            <a:spLocks noGrp="1"/>
          </p:cNvSpPr>
          <p:nvPr>
            <p:ph type="body" sz="quarter" idx="20" hasCustomPrompt="1"/>
          </p:nvPr>
        </p:nvSpPr>
        <p:spPr>
          <a:xfrm>
            <a:off x="9076738" y="4733297"/>
            <a:ext cx="2536926" cy="1420902"/>
          </a:xfrm>
        </p:spPr>
        <p:txBody>
          <a:bodyPr lIns="0" tIns="0" rIns="0" bIns="0"/>
          <a:lstStyle>
            <a:lvl1pPr marL="0" indent="0">
              <a:lnSpc>
                <a:spcPct val="100000"/>
              </a:lnSpc>
              <a:spcBef>
                <a:spcPts val="1000"/>
              </a:spcBef>
              <a:spcAft>
                <a:spcPts val="0"/>
              </a:spcAft>
              <a:buNone/>
              <a:defRPr sz="1400">
                <a:solidFill>
                  <a:schemeClr val="tx1"/>
                </a:solidFill>
                <a:latin typeface="+mj-lt"/>
              </a:defRPr>
            </a:lvl1pPr>
            <a:lvl2pPr marL="0" marR="0" indent="0" algn="l" defTabSz="914367" rtl="0" eaLnBrk="1" fontAlgn="auto" latinLnBrk="0" hangingPunct="1">
              <a:lnSpc>
                <a:spcPct val="100000"/>
              </a:lnSpc>
              <a:spcBef>
                <a:spcPts val="1000"/>
              </a:spcBef>
              <a:spcAft>
                <a:spcPts val="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Title Segoe UI </a:t>
            </a:r>
            <a:r>
              <a:rPr lang="en-US" err="1"/>
              <a:t>Semibold</a:t>
            </a:r>
            <a:r>
              <a:rPr lang="en-US"/>
              <a:t> 14</a:t>
            </a:r>
          </a:p>
          <a:p>
            <a:pPr lvl="1"/>
            <a:r>
              <a:rPr lang="en-US"/>
              <a:t>Body copy Segoe Regular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a:t>
            </a:r>
          </a:p>
        </p:txBody>
      </p:sp>
      <p:sp>
        <p:nvSpPr>
          <p:cNvPr id="13" name="Content Placeholder 15">
            <a:extLst>
              <a:ext uri="{FF2B5EF4-FFF2-40B4-BE49-F238E27FC236}">
                <a16:creationId xmlns:a16="http://schemas.microsoft.com/office/drawing/2014/main" id="{FF77DBD8-2B61-45DE-BDA5-9EC3F15C028C}"/>
              </a:ext>
            </a:extLst>
          </p:cNvPr>
          <p:cNvSpPr>
            <a:spLocks noGrp="1"/>
          </p:cNvSpPr>
          <p:nvPr>
            <p:ph sz="quarter" idx="21" hasCustomPrompt="1"/>
          </p:nvPr>
        </p:nvSpPr>
        <p:spPr>
          <a:xfrm>
            <a:off x="9073663" y="1980432"/>
            <a:ext cx="2540001" cy="2537294"/>
          </a:xfrm>
        </p:spPr>
        <p:txBody>
          <a:bodyPr anchor="ctr">
            <a:noAutofit/>
          </a:bodyPr>
          <a:lstStyle>
            <a:lvl1pPr marL="0" indent="0" algn="ctr">
              <a:buNone/>
              <a:defRPr sz="1961">
                <a:solidFill>
                  <a:schemeClr val="tx2"/>
                </a:solidFill>
                <a:latin typeface="+mj-lt"/>
              </a:defRPr>
            </a:lvl1pPr>
          </a:lstStyle>
          <a:p>
            <a:pPr lvl="0"/>
            <a:r>
              <a:rPr lang="en-US"/>
              <a:t> </a:t>
            </a:r>
          </a:p>
        </p:txBody>
      </p:sp>
    </p:spTree>
    <p:extLst>
      <p:ext uri="{BB962C8B-B14F-4D97-AF65-F5344CB8AC3E}">
        <p14:creationId xmlns:p14="http://schemas.microsoft.com/office/powerpoint/2010/main" val="14214167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64D4-36C8-4E7B-A85E-E88AAB7A1DAD}"/>
              </a:ext>
            </a:extLst>
          </p:cNvPr>
          <p:cNvSpPr>
            <a:spLocks noGrp="1"/>
          </p:cNvSpPr>
          <p:nvPr>
            <p:ph type="title" hasCustomPrompt="1"/>
          </p:nvPr>
        </p:nvSpPr>
        <p:spPr/>
        <p:txBody>
          <a:bodyPr/>
          <a:lstStyle>
            <a:lvl1pPr>
              <a:defRPr/>
            </a:lvl1pPr>
          </a:lstStyle>
          <a:p>
            <a:r>
              <a:rPr lang="en-US"/>
              <a:t>Table layout</a:t>
            </a:r>
          </a:p>
        </p:txBody>
      </p:sp>
      <p:sp>
        <p:nvSpPr>
          <p:cNvPr id="3" name="Table Placeholder 3">
            <a:extLst>
              <a:ext uri="{FF2B5EF4-FFF2-40B4-BE49-F238E27FC236}">
                <a16:creationId xmlns:a16="http://schemas.microsoft.com/office/drawing/2014/main" id="{799541BE-F62C-4AC6-9BA9-8BCB001A17D3}"/>
              </a:ext>
            </a:extLst>
          </p:cNvPr>
          <p:cNvSpPr>
            <a:spLocks noGrp="1"/>
          </p:cNvSpPr>
          <p:nvPr>
            <p:ph type="tbl" sz="quarter" idx="10" hasCustomPrompt="1"/>
          </p:nvPr>
        </p:nvSpPr>
        <p:spPr>
          <a:xfrm>
            <a:off x="583558" y="1996281"/>
            <a:ext cx="11025830" cy="4280694"/>
          </a:xfrm>
        </p:spPr>
        <p:txBody>
          <a:bodyPr bIns="1737360" anchor="ctr">
            <a:noAutofit/>
          </a:bodyPr>
          <a:lstStyle>
            <a:lvl1pPr algn="ctr">
              <a:defRPr sz="1600">
                <a:solidFill>
                  <a:schemeClr val="tx1"/>
                </a:solidFill>
                <a:latin typeface="+mj-lt"/>
              </a:defRPr>
            </a:lvl1pPr>
          </a:lstStyle>
          <a:p>
            <a:r>
              <a:rPr lang="en-US"/>
              <a:t> </a:t>
            </a:r>
          </a:p>
        </p:txBody>
      </p:sp>
    </p:spTree>
    <p:extLst>
      <p:ext uri="{BB962C8B-B14F-4D97-AF65-F5344CB8AC3E}">
        <p14:creationId xmlns:p14="http://schemas.microsoft.com/office/powerpoint/2010/main" val="2311364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userDrawn="1">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2696848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purpl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36081463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pink">
    <p:bg>
      <p:bgPr>
        <a:solidFill>
          <a:schemeClr val="accent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Section title</a:t>
            </a:r>
          </a:p>
        </p:txBody>
      </p:sp>
    </p:spTree>
    <p:extLst>
      <p:ext uri="{BB962C8B-B14F-4D97-AF65-F5344CB8AC3E}">
        <p14:creationId xmlns:p14="http://schemas.microsoft.com/office/powerpoint/2010/main" val="934827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Demo</a:t>
            </a:r>
          </a:p>
        </p:txBody>
      </p:sp>
      <p:sp>
        <p:nvSpPr>
          <p:cNvPr id="4" name="Text Placeholder 4">
            <a:extLst>
              <a:ext uri="{FF2B5EF4-FFF2-40B4-BE49-F238E27FC236}">
                <a16:creationId xmlns:a16="http://schemas.microsoft.com/office/drawing/2014/main" id="{98DA7C8E-911F-4CB5-B2FC-6B83BE369C42}"/>
              </a:ext>
            </a:extLst>
          </p:cNvPr>
          <p:cNvSpPr>
            <a:spLocks noGrp="1"/>
          </p:cNvSpPr>
          <p:nvPr>
            <p:ph type="body" sz="quarter" idx="12" hasCustomPrompt="1"/>
          </p:nvPr>
        </p:nvSpPr>
        <p:spPr>
          <a:xfrm>
            <a:off x="584200" y="400082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365707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20B8-7CC5-4B79-9214-8AA4DBC7029E}"/>
              </a:ext>
            </a:extLst>
          </p:cNvPr>
          <p:cNvSpPr>
            <a:spLocks noGrp="1"/>
          </p:cNvSpPr>
          <p:nvPr>
            <p:ph type="title" hasCustomPrompt="1"/>
          </p:nvPr>
        </p:nvSpPr>
        <p:spPr>
          <a:xfrm>
            <a:off x="584200" y="2919762"/>
            <a:ext cx="9144000" cy="614014"/>
          </a:xfrm>
          <a:noFill/>
        </p:spPr>
        <p:txBody>
          <a:bodyPr lIns="0" tIns="0" rIns="0" bIns="0" anchor="b" anchorCtr="0">
            <a:spAutoFit/>
          </a:bodyPr>
          <a:lstStyle>
            <a:lvl1pPr>
              <a:defRPr sz="4200" spc="-50" baseline="0">
                <a:solidFill>
                  <a:schemeClr val="bg1"/>
                </a:solidFill>
                <a:latin typeface="+mj-lt"/>
                <a:cs typeface="Segoe UI" panose="020B0502040204020203" pitchFamily="34" charset="0"/>
              </a:defRPr>
            </a:lvl1pPr>
          </a:lstStyle>
          <a:p>
            <a:r>
              <a:rPr lang="en-US"/>
              <a:t>Video</a:t>
            </a:r>
          </a:p>
        </p:txBody>
      </p:sp>
    </p:spTree>
    <p:extLst>
      <p:ext uri="{BB962C8B-B14F-4D97-AF65-F5344CB8AC3E}">
        <p14:creationId xmlns:p14="http://schemas.microsoft.com/office/powerpoint/2010/main" val="884865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98744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520DB6F4-0C2A-4102-8D02-61617659C2C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gray - EMF" descr="Microsoft logo, gray text version">
            <a:extLst>
              <a:ext uri="{FF2B5EF4-FFF2-40B4-BE49-F238E27FC236}">
                <a16:creationId xmlns:a16="http://schemas.microsoft.com/office/drawing/2014/main" id="{C0CB6197-825B-4A90-A4E6-CB108916642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378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dirty="0"/>
              <a:t>Click to edit Master title style</a:t>
            </a:r>
          </a:p>
        </p:txBody>
      </p:sp>
      <p:sp>
        <p:nvSpPr>
          <p:cNvPr id="4" name="Content Placeholder 3"/>
          <p:cNvSpPr>
            <a:spLocks noGrp="1"/>
          </p:cNvSpPr>
          <p:nvPr>
            <p:ph sz="half" idx="2"/>
          </p:nvPr>
        </p:nvSpPr>
        <p:spPr>
          <a:xfrm>
            <a:off x="839788" y="1690688"/>
            <a:ext cx="10515600" cy="368458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7565621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3/16/2021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9175469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7996725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280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07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image" Target="../media/image1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tags" Target="../tags/tag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theme" Target="../theme/theme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image" Target="../media/image19.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6"/>
          <a:stretch>
            <a:fillRect/>
          </a:stretch>
        </p:blipFill>
        <p:spPr>
          <a:xfrm rot="5400000">
            <a:off x="9208748" y="2991033"/>
            <a:ext cx="6858623" cy="876557"/>
          </a:xfrm>
          <a:prstGeom prst="rect">
            <a:avLst/>
          </a:prstGeom>
        </p:spPr>
      </p:pic>
    </p:spTree>
    <p:custDataLst>
      <p:tags r:id="rId44"/>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 id="2147483733" r:id="rId42"/>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558" y="521884"/>
            <a:ext cx="11027418" cy="52864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3558" y="1434429"/>
            <a:ext cx="11027418" cy="242085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72208" y="3012080"/>
            <a:ext cx="6858623" cy="833218"/>
          </a:xfrm>
          <a:prstGeom prst="rect">
            <a:avLst/>
          </a:prstGeom>
        </p:spPr>
      </p:pic>
    </p:spTree>
    <p:extLst>
      <p:ext uri="{BB962C8B-B14F-4D97-AF65-F5344CB8AC3E}">
        <p14:creationId xmlns:p14="http://schemas.microsoft.com/office/powerpoint/2010/main" val="407498132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Lst>
  <p:transition>
    <p:fade/>
  </p:transition>
  <p:txStyles>
    <p:titleStyle>
      <a:lvl1pPr algn="l" defTabSz="914367" rtl="0" eaLnBrk="1" latinLnBrk="0" hangingPunct="1">
        <a:lnSpc>
          <a:spcPct val="95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mn-cs"/>
        </a:defRPr>
      </a:lvl1pPr>
      <a:lvl2pPr marL="224097"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7" pos="1965">
          <p15:clr>
            <a:srgbClr val="A4A3A4"/>
          </p15:clr>
        </p15:guide>
        <p15:guide id="8" pos="2148">
          <p15:clr>
            <a:srgbClr val="A4A3A4"/>
          </p15:clr>
        </p15:guide>
        <p15:guide id="9" pos="4941">
          <p15:clr>
            <a:srgbClr val="F26B43"/>
          </p15:clr>
        </p15:guide>
        <p15:guide id="10" pos="5125">
          <p15:clr>
            <a:srgbClr val="F26B43"/>
          </p15:clr>
        </p15:guide>
        <p15:guide id="11" pos="5535">
          <p15:clr>
            <a:srgbClr val="A4A3A4"/>
          </p15:clr>
        </p15:guide>
        <p15:guide id="16" pos="181">
          <p15:clr>
            <a:srgbClr val="A4A3A4"/>
          </p15:clr>
        </p15:guide>
        <p15:guide id="17" pos="7498">
          <p15:clr>
            <a:srgbClr val="A4A3A4"/>
          </p15:clr>
        </p15:guide>
        <p15:guide id="19" orient="horz" pos="732">
          <p15:clr>
            <a:srgbClr val="A4A3A4"/>
          </p15:clr>
        </p15:guide>
        <p15:guide id="21" orient="horz" pos="1614">
          <p15:clr>
            <a:srgbClr val="A4A3A4"/>
          </p15:clr>
        </p15:guide>
        <p15:guide id="23" orient="horz" pos="1802">
          <p15:clr>
            <a:srgbClr val="A4A3A4"/>
          </p15:clr>
        </p15:guide>
        <p15:guide id="25" orient="horz" pos="366">
          <p15:clr>
            <a:srgbClr val="F26B43"/>
          </p15:clr>
        </p15:guide>
        <p15:guide id="26" orient="horz" pos="3954">
          <p15:clr>
            <a:srgbClr val="F26B43"/>
          </p15:clr>
        </p15:guide>
        <p15:guide id="28" orient="horz" pos="2515">
          <p15:clr>
            <a:srgbClr val="A4A3A4"/>
          </p15:clr>
        </p15:guide>
        <p15:guide id="29" orient="horz" pos="2709">
          <p15:clr>
            <a:srgbClr val="A4A3A4"/>
          </p15:clr>
        </p15:guide>
        <p15:guide id="30" orient="horz" pos="3604">
          <p15:clr>
            <a:srgbClr val="A4A3A4"/>
          </p15:clr>
        </p15:guide>
        <p15:guide id="31" pos="365">
          <p15:clr>
            <a:srgbClr val="F26B43"/>
          </p15:clr>
        </p15:guide>
        <p15:guide id="32" pos="7313">
          <p15:clr>
            <a:srgbClr val="F26B43"/>
          </p15:clr>
        </p15:guide>
        <p15:guide id="33" orient="horz" pos="4133">
          <p15:clr>
            <a:srgbClr val="A4A3A4"/>
          </p15:clr>
        </p15:guide>
        <p15:guide id="34" orient="horz" pos="187">
          <p15:clr>
            <a:srgbClr val="A4A3A4"/>
          </p15:clr>
        </p15:guide>
        <p15:guide id="36" pos="2554">
          <p15:clr>
            <a:srgbClr val="F26B43"/>
          </p15:clr>
        </p15:guide>
        <p15:guide id="37" pos="2741">
          <p15:clr>
            <a:srgbClr val="F26B43"/>
          </p15:clr>
        </p15:guide>
        <p15:guide id="40" pos="3749">
          <p15:clr>
            <a:srgbClr val="A4A3A4"/>
          </p15:clr>
        </p15:guide>
        <p15:guide id="41" pos="3931">
          <p15:clr>
            <a:srgbClr val="A4A3A4"/>
          </p15:clr>
        </p15:guide>
        <p15:guide id="45" pos="5717">
          <p15:clr>
            <a:srgbClr val="A4A3A4"/>
          </p15:clr>
        </p15:guide>
        <p15:guide id="49" orient="horz" pos="342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6.xml"/><Relationship Id="rId5" Type="http://schemas.openxmlformats.org/officeDocument/2006/relationships/image" Target="../media/image35.png"/><Relationship Id="rId4" Type="http://schemas.openxmlformats.org/officeDocument/2006/relationships/image" Target="../media/image3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68.xml"/><Relationship Id="rId6" Type="http://schemas.openxmlformats.org/officeDocument/2006/relationships/image" Target="../media/image102.svg"/><Relationship Id="rId5" Type="http://schemas.openxmlformats.org/officeDocument/2006/relationships/image" Target="../media/image111.png"/><Relationship Id="rId4" Type="http://schemas.openxmlformats.org/officeDocument/2006/relationships/image" Target="../media/image100.sv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68.xml"/><Relationship Id="rId6" Type="http://schemas.openxmlformats.org/officeDocument/2006/relationships/image" Target="../media/image115.svg"/><Relationship Id="rId5" Type="http://schemas.openxmlformats.org/officeDocument/2006/relationships/image" Target="../media/image11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s>
</file>

<file path=ppt/slides/_rels/slide11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68.xml"/><Relationship Id="rId6" Type="http://schemas.openxmlformats.org/officeDocument/2006/relationships/image" Target="../media/image115.svg"/><Relationship Id="rId5" Type="http://schemas.openxmlformats.org/officeDocument/2006/relationships/image" Target="../media/image11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s>
</file>

<file path=ppt/slides/_rels/slide1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64.png"/><Relationship Id="rId1" Type="http://schemas.openxmlformats.org/officeDocument/2006/relationships/slideLayout" Target="../slideLayouts/slideLayout56.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svg"/><Relationship Id="rId9" Type="http://schemas.openxmlformats.org/officeDocument/2006/relationships/image" Target="../media/image71.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9.xml"/><Relationship Id="rId1" Type="http://schemas.openxmlformats.org/officeDocument/2006/relationships/tags" Target="../tags/tag54.xml"/></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20.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121.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svg"/><Relationship Id="rId2" Type="http://schemas.openxmlformats.org/officeDocument/2006/relationships/image" Target="../media/image121.png"/><Relationship Id="rId16" Type="http://schemas.openxmlformats.org/officeDocument/2006/relationships/hyperlink" Target="https://github.com/solliancenet/azure-synapse-analytics-workshop-300-2-day" TargetMode="External"/><Relationship Id="rId1" Type="http://schemas.openxmlformats.org/officeDocument/2006/relationships/slideLayout" Target="../slideLayouts/slideLayout48.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29.sv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1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9.xml"/><Relationship Id="rId1" Type="http://schemas.openxmlformats.org/officeDocument/2006/relationships/slideLayout" Target="../slideLayouts/slideLayout56.xml"/></Relationships>
</file>

<file path=ppt/slides/_rels/slide1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87.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6.xml"/></Relationships>
</file>

<file path=ppt/slides/_rels/slide4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64.png"/><Relationship Id="rId1" Type="http://schemas.openxmlformats.org/officeDocument/2006/relationships/slideLayout" Target="../slideLayouts/slideLayout56.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svg"/><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9.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0.xml"/><Relationship Id="rId1" Type="http://schemas.openxmlformats.org/officeDocument/2006/relationships/tags" Target="../tags/tag4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2.xml"/><Relationship Id="rId1" Type="http://schemas.openxmlformats.org/officeDocument/2006/relationships/tags" Target="../tags/tag50.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66.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66.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7.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66.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7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microsoft.com/office/2018/10/relationships/comments" Target="../comments/modernComment_7BBF5B28_9343F615.xml"/><Relationship Id="rId1" Type="http://schemas.openxmlformats.org/officeDocument/2006/relationships/slideLayout" Target="../slideLayouts/slideLayout56.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9.xml"/><Relationship Id="rId1" Type="http://schemas.openxmlformats.org/officeDocument/2006/relationships/tags" Target="../tags/tag51.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0.xml"/><Relationship Id="rId1" Type="http://schemas.openxmlformats.org/officeDocument/2006/relationships/tags" Target="../tags/tag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2.xml"/><Relationship Id="rId1" Type="http://schemas.openxmlformats.org/officeDocument/2006/relationships/tags" Target="../tags/tag53.xml"/><Relationship Id="rId4" Type="http://schemas.openxmlformats.org/officeDocument/2006/relationships/image" Target="../media/image2.jpeg"/></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71.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68.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9.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69.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8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9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2.xml"/><Relationship Id="rId1" Type="http://schemas.openxmlformats.org/officeDocument/2006/relationships/slideLayout" Target="../slideLayouts/slideLayout6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1.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68.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74041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t>Hash Distribution: </a:t>
            </a:r>
          </a:p>
          <a:p>
            <a:pPr lvl="2">
              <a:lnSpc>
                <a:spcPct val="100000"/>
              </a:lnSpc>
            </a:pPr>
            <a:r>
              <a:rPr lang="en-US" sz="2408" dirty="0"/>
              <a:t>Large fact tables exceeding several GBs with frequent inserts should use a hash distribution.</a:t>
            </a:r>
          </a:p>
          <a:p>
            <a:pPr marL="228556" lvl="1" indent="0">
              <a:buNone/>
            </a:pPr>
            <a:endParaRPr lang="en-US" sz="2800" b="1" dirty="0"/>
          </a:p>
          <a:p>
            <a:pPr marL="228556" lvl="1" indent="0">
              <a:buNone/>
            </a:pPr>
            <a:r>
              <a:rPr lang="en-US" sz="2800" b="1"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marL="228556" lvl="1" indent="0">
              <a:buNone/>
            </a:pPr>
            <a:endParaRPr lang="en-US" sz="2800" b="1" dirty="0"/>
          </a:p>
          <a:p>
            <a:pPr marL="228556" lvl="1" indent="0">
              <a:buNone/>
            </a:pPr>
            <a:r>
              <a:rPr lang="en-US" sz="2800" b="1"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156429001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274704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760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33502429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extLst>
      <p:ext uri="{BB962C8B-B14F-4D97-AF65-F5344CB8AC3E}">
        <p14:creationId xmlns:p14="http://schemas.microsoft.com/office/powerpoint/2010/main" val="65393335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319484901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9509886" cy="1358770"/>
          </a:xfrm>
        </p:spPr>
        <p:txBody>
          <a:bodyPr/>
          <a:lstStyle/>
          <a:p>
            <a:r>
              <a:rPr lang="en-US" sz="1961">
                <a:solidFill>
                  <a:schemeClr val="tx2"/>
                </a:solidFill>
              </a:rPr>
              <a:t>Overview</a:t>
            </a:r>
          </a:p>
          <a:p>
            <a:r>
              <a:rPr lang="en-US" sz="1765">
                <a:latin typeface="+mn-lt"/>
              </a:rPr>
              <a:t>Queries against tables with ordered </a:t>
            </a:r>
            <a:r>
              <a:rPr lang="en-US" sz="1765" err="1">
                <a:latin typeface="+mn-lt"/>
              </a:rPr>
              <a:t>columnstore</a:t>
            </a:r>
            <a:r>
              <a:rPr lang="en-US" sz="1765">
                <a:latin typeface="+mn-lt"/>
              </a:rPr>
              <a:t> segments can take advantage of improved segment elimination to drastically reduce the time needed to service a query.</a:t>
            </a:r>
          </a:p>
          <a:p>
            <a:endParaRPr lang="en-US" sz="1765">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379182" y="2668446"/>
            <a:ext cx="5661146" cy="1076552"/>
          </a:xfrm>
          <a:prstGeom prst="rect">
            <a:avLst/>
          </a:prstGeom>
          <a:ln>
            <a:solidFill>
              <a:schemeClr val="bg1">
                <a:lumMod val="85000"/>
              </a:schemeClr>
            </a:solidFill>
          </a:ln>
        </p:spPr>
        <p:txBody>
          <a:bodyPr wrap="square">
            <a:spAutoFit/>
          </a:bodyPr>
          <a:lstStyle/>
          <a:p>
            <a:pPr defTabSz="914225">
              <a:spcAft>
                <a:spcPts val="600"/>
              </a:spcAft>
              <a:defRPr/>
            </a:pPr>
            <a:endParaRPr lang="en-US" sz="120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b="1">
                <a:solidFill>
                  <a:srgbClr val="008000"/>
                </a:solidFill>
                <a:latin typeface="Calibri" panose="020F0502020204030204" pitchFamily="34" charset="0"/>
                <a:cs typeface="Calibri" panose="020F0502020204030204" pitchFamily="34" charset="0"/>
              </a:rPr>
              <a:t>-- Insert data into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INSERT INTO </a:t>
            </a:r>
            <a:r>
              <a:rPr lang="en-US" sz="120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0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200">
                <a:solidFill>
                  <a:srgbClr val="0000FF"/>
                </a:solidFill>
                <a:latin typeface="Calibri" panose="020F0502020204030204" pitchFamily="34" charset="0"/>
                <a:cs typeface="Calibri" panose="020F0502020204030204" pitchFamily="34" charset="0"/>
              </a:rPr>
              <a:t>VALUES</a:t>
            </a:r>
            <a:r>
              <a:rPr lang="en-US" sz="1200">
                <a:solidFill>
                  <a:srgbClr val="000000">
                    <a:lumMod val="95000"/>
                    <a:lumOff val="5000"/>
                  </a:srgbClr>
                </a:solidFill>
                <a:latin typeface="Calibri" panose="020F0502020204030204" pitchFamily="34" charset="0"/>
                <a:cs typeface="Calibri" panose="020F0502020204030204" pitchFamily="34" charset="0"/>
              </a:rPr>
              <a:t> (1, </a:t>
            </a:r>
            <a:r>
              <a:rPr lang="en-US" sz="1200">
                <a:solidFill>
                  <a:srgbClr val="FF0000"/>
                </a:solidFill>
                <a:latin typeface="Calibri" panose="020F0502020204030204" pitchFamily="34" charset="0"/>
                <a:cs typeface="Calibri" panose="020F0502020204030204" pitchFamily="34" charset="0"/>
              </a:rPr>
              <a:t>'01-01-2019','Dave’, 'UK'</a:t>
            </a:r>
            <a:r>
              <a:rPr lang="en-US" sz="1200">
                <a:solidFill>
                  <a:srgbClr val="000000">
                    <a:lumMod val="95000"/>
                    <a:lumOff val="5000"/>
                  </a:srgbClr>
                </a:solidFill>
                <a:latin typeface="Calibri" panose="020F0502020204030204" pitchFamily="34" charset="0"/>
                <a:cs typeface="Calibri" panose="020F0502020204030204" pitchFamily="34" charset="0"/>
              </a:rPr>
              <a:t>)</a:t>
            </a:r>
            <a:endParaRPr lang="en-US" sz="1200" b="1">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736279" y="2775053"/>
            <a:ext cx="4876109" cy="3994759"/>
          </a:xfrm>
          <a:prstGeom prst="rect">
            <a:avLst/>
          </a:prstGeom>
        </p:spPr>
        <p:txBody>
          <a:bodyPr wrap="square">
            <a:spAutoFit/>
          </a:bodyPr>
          <a:lstStyle/>
          <a:p>
            <a:pPr>
              <a:spcAft>
                <a:spcPts val="600"/>
              </a:spcAft>
              <a:defRPr/>
            </a:pPr>
            <a:r>
              <a:rPr lang="en-US" sz="1200" b="1">
                <a:solidFill>
                  <a:srgbClr val="008000"/>
                </a:solidFill>
                <a:latin typeface="Calibri" panose="020F0502020204030204" pitchFamily="34" charset="0"/>
                <a:cs typeface="Calibri" panose="020F0502020204030204" pitchFamily="34" charset="0"/>
              </a:rPr>
              <a:t>-- Create Table with Ordered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a:t>
            </a:r>
            <a:endParaRPr lang="en-US" sz="1200" b="1">
              <a:solidFill>
                <a:srgbClr val="000000"/>
              </a:solidFill>
              <a:latin typeface="Calibri" panose="020F0502020204030204" pitchFamily="34" charset="0"/>
              <a:cs typeface="Calibri" panose="020F0502020204030204" pitchFamily="34" charset="0"/>
            </a:endParaRPr>
          </a:p>
          <a:p>
            <a:pPr>
              <a:spcAft>
                <a:spcPts val="600"/>
              </a:spcAft>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TABLE</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sortedOrderTable</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000000"/>
                </a:solidFill>
                <a:latin typeface="Calibri" panose="020F0502020204030204" pitchFamily="34" charset="0"/>
                <a:cs typeface="Calibri" panose="020F0502020204030204" pitchFamily="34" charset="0"/>
              </a:rPr>
              <a:t> NOT NULL</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Date     </a:t>
            </a:r>
            <a:r>
              <a:rPr lang="en-US" sz="1200" err="1">
                <a:solidFill>
                  <a:srgbClr val="0000FF"/>
                </a:solidFill>
                <a:latin typeface="Calibri" panose="020F0502020204030204" pitchFamily="34" charset="0"/>
                <a:cs typeface="Calibri" panose="020F0502020204030204" pitchFamily="34" charset="0"/>
              </a:rPr>
              <a:t>DATE</a:t>
            </a:r>
            <a:r>
              <a:rPr lang="en-US" sz="120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200">
                <a:solidFill>
                  <a:srgbClr val="000000"/>
                </a:solidFill>
                <a:latin typeface="Calibri" panose="020F0502020204030204" pitchFamily="34" charset="0"/>
                <a:cs typeface="Calibri" panose="020F0502020204030204" pitchFamily="34" charset="0"/>
              </a:rPr>
              <a:t>    Name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000000"/>
                </a:solidFill>
                <a:latin typeface="Calibri" panose="020F0502020204030204" pitchFamily="34" charset="0"/>
                <a:cs typeface="Calibri" panose="020F0502020204030204" pitchFamily="34" charset="0"/>
              </a:rPr>
              <a:t>    Country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p>
          <a:p>
            <a:pPr>
              <a:spcAft>
                <a:spcPts val="600"/>
              </a:spcAft>
              <a:defRPr/>
            </a:pPr>
            <a:r>
              <a:rPr lang="en-US" sz="1200">
                <a:solidFill>
                  <a:srgbClr val="808080"/>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WITH</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FF"/>
                </a:solidFill>
                <a:latin typeface="Calibri" panose="020F0502020204030204" pitchFamily="34" charset="0"/>
                <a:cs typeface="Calibri" panose="020F0502020204030204" pitchFamily="34" charset="0"/>
              </a:rPr>
              <a:t>  CLUSTERED COLUMNSTORE INDEX 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a:solidFill>
                  <a:srgbClr val="000000"/>
                </a:solidFill>
                <a:latin typeface="Calibri" panose="020F0502020204030204" pitchFamily="34" charset="0"/>
                <a:cs typeface="Calibri" panose="020F0502020204030204" pitchFamily="34" charset="0"/>
              </a:rPr>
              <a:t>)</a:t>
            </a:r>
          </a:p>
          <a:p>
            <a:pPr>
              <a:spcAft>
                <a:spcPts val="600"/>
              </a:spcAft>
              <a:defRPr/>
            </a:pPr>
            <a:r>
              <a:rPr lang="en-US" sz="1200" b="1">
                <a:solidFill>
                  <a:srgbClr val="008000"/>
                </a:solidFill>
                <a:latin typeface="Calibri" panose="020F0502020204030204" pitchFamily="34" charset="0"/>
                <a:cs typeface="Calibri" panose="020F0502020204030204" pitchFamily="34" charset="0"/>
              </a:rPr>
              <a:t>-- Create Clustered </a:t>
            </a:r>
            <a:r>
              <a:rPr lang="en-US" sz="1200" b="1" err="1">
                <a:solidFill>
                  <a:srgbClr val="008000"/>
                </a:solidFill>
                <a:latin typeface="Calibri" panose="020F0502020204030204" pitchFamily="34" charset="0"/>
                <a:cs typeface="Calibri" panose="020F0502020204030204" pitchFamily="34" charset="0"/>
              </a:rPr>
              <a:t>Columnstore</a:t>
            </a:r>
            <a:r>
              <a:rPr lang="en-US" sz="1200" b="1">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200">
                <a:solidFill>
                  <a:srgbClr val="0000FF"/>
                </a:solidFill>
                <a:latin typeface="Calibri" panose="020F0502020204030204" pitchFamily="34" charset="0"/>
                <a:cs typeface="Calibri" panose="020F0502020204030204" pitchFamily="34" charset="0"/>
              </a:rPr>
              <a:t>CREATE CLUSTERED COLUMNSTORE INDEX </a:t>
            </a:r>
            <a:r>
              <a:rPr lang="en-US" sz="1200" err="1">
                <a:solidFill>
                  <a:srgbClr val="000000"/>
                </a:solidFill>
                <a:latin typeface="Calibri" panose="020F0502020204030204" pitchFamily="34" charset="0"/>
                <a:cs typeface="Calibri" panose="020F0502020204030204" pitchFamily="34" charset="0"/>
              </a:rPr>
              <a:t>cciOrderId</a:t>
            </a:r>
            <a:r>
              <a:rPr lang="en-US" sz="1200">
                <a:solidFill>
                  <a:srgbClr val="0000FF"/>
                </a:solidFill>
                <a:latin typeface="Calibri" panose="020F0502020204030204" pitchFamily="34" charset="0"/>
                <a:cs typeface="Calibri" panose="020F0502020204030204" pitchFamily="34" charset="0"/>
              </a:rPr>
              <a:t> </a:t>
            </a:r>
          </a:p>
          <a:p>
            <a:pPr>
              <a:spcAft>
                <a:spcPts val="600"/>
              </a:spcAft>
              <a:defRPr/>
            </a:pPr>
            <a:r>
              <a:rPr lang="en-US" sz="1200">
                <a:solidFill>
                  <a:srgbClr val="0000FF"/>
                </a:solidFill>
                <a:latin typeface="Calibri" panose="020F0502020204030204" pitchFamily="34" charset="0"/>
                <a:cs typeface="Calibri" panose="020F0502020204030204" pitchFamily="34" charset="0"/>
              </a:rPr>
              <a:t>ON </a:t>
            </a:r>
            <a:r>
              <a:rPr lang="en-US" sz="120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00">
                <a:solidFill>
                  <a:srgbClr val="000000">
                    <a:lumMod val="95000"/>
                    <a:lumOff val="5000"/>
                  </a:srgbClr>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OrderId</a:t>
            </a:r>
            <a:r>
              <a:rPr lang="en-US" sz="120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3020250"/>
          </a:xfrm>
        </p:spPr>
        <p:txBody>
          <a:bodyPr/>
          <a:lstStyle/>
          <a:p>
            <a:pPr marL="241254" marR="71106" indent="-229191">
              <a:lnSpc>
                <a:spcPct val="90000"/>
              </a:lnSpc>
              <a:spcBef>
                <a:spcPts val="430"/>
              </a:spcBef>
              <a:buFont typeface="Arial"/>
              <a:buChar char="•"/>
              <a:tabLst>
                <a:tab pos="241889" algn="l"/>
              </a:tabLst>
            </a:pPr>
            <a:r>
              <a:rPr lang="en-US" spc="-5">
                <a:latin typeface="+mn-lt"/>
                <a:cs typeface="Calibri"/>
              </a:rPr>
              <a:t>Queries </a:t>
            </a:r>
            <a:r>
              <a:rPr lang="en-US" spc="-15">
                <a:latin typeface="+mn-lt"/>
                <a:cs typeface="Calibri"/>
              </a:rPr>
              <a:t>against </a:t>
            </a:r>
            <a:r>
              <a:rPr lang="en-US" spc="-10">
                <a:latin typeface="+mn-lt"/>
                <a:cs typeface="Calibri"/>
              </a:rPr>
              <a:t>tables </a:t>
            </a:r>
            <a:r>
              <a:rPr lang="en-US">
                <a:latin typeface="+mn-lt"/>
                <a:cs typeface="Calibri"/>
              </a:rPr>
              <a:t>with </a:t>
            </a:r>
            <a:r>
              <a:rPr lang="en-US" spc="-20">
                <a:latin typeface="+mn-lt"/>
                <a:cs typeface="Calibri"/>
              </a:rPr>
              <a:t>ordered </a:t>
            </a:r>
            <a:r>
              <a:rPr lang="en-US" spc="-20" err="1">
                <a:latin typeface="+mn-lt"/>
                <a:cs typeface="Calibri"/>
              </a:rPr>
              <a:t>columnstore</a:t>
            </a:r>
            <a:r>
              <a:rPr lang="en-US" spc="-20">
                <a:latin typeface="+mn-lt"/>
                <a:cs typeface="Calibri"/>
              </a:rPr>
              <a:t> </a:t>
            </a:r>
            <a:r>
              <a:rPr lang="en-US" spc="-10">
                <a:latin typeface="+mn-lt"/>
                <a:cs typeface="Calibri"/>
              </a:rPr>
              <a:t>segments can </a:t>
            </a:r>
            <a:r>
              <a:rPr lang="en-US" spc="-35">
                <a:latin typeface="+mn-lt"/>
                <a:cs typeface="Calibri"/>
              </a:rPr>
              <a:t>take  </a:t>
            </a:r>
            <a:r>
              <a:rPr lang="en-US" spc="-20">
                <a:latin typeface="+mn-lt"/>
                <a:cs typeface="Calibri"/>
              </a:rPr>
              <a:t>advantage </a:t>
            </a:r>
            <a:r>
              <a:rPr lang="en-US" spc="-5">
                <a:latin typeface="+mn-lt"/>
                <a:cs typeface="Calibri"/>
              </a:rPr>
              <a:t>of </a:t>
            </a:r>
            <a:r>
              <a:rPr lang="en-US" spc="-20">
                <a:latin typeface="+mn-lt"/>
                <a:cs typeface="Calibri"/>
              </a:rPr>
              <a:t>improved </a:t>
            </a:r>
            <a:r>
              <a:rPr lang="en-US" spc="-10">
                <a:latin typeface="+mn-lt"/>
                <a:cs typeface="Calibri"/>
              </a:rPr>
              <a:t>segment elimination </a:t>
            </a:r>
            <a:r>
              <a:rPr lang="en-US" spc="-20">
                <a:latin typeface="+mn-lt"/>
                <a:cs typeface="Calibri"/>
              </a:rPr>
              <a:t>to </a:t>
            </a:r>
            <a:r>
              <a:rPr lang="en-US" spc="-15">
                <a:latin typeface="+mn-lt"/>
                <a:cs typeface="Calibri"/>
              </a:rPr>
              <a:t>drastically </a:t>
            </a:r>
            <a:r>
              <a:rPr lang="en-US" spc="-10">
                <a:latin typeface="+mn-lt"/>
                <a:cs typeface="Calibri"/>
              </a:rPr>
              <a:t>reduce </a:t>
            </a:r>
            <a:r>
              <a:rPr lang="en-US" spc="-5">
                <a:latin typeface="+mn-lt"/>
                <a:cs typeface="Calibri"/>
              </a:rPr>
              <a:t>the  time </a:t>
            </a:r>
            <a:r>
              <a:rPr lang="en-US" spc="-10">
                <a:latin typeface="+mn-lt"/>
                <a:cs typeface="Calibri"/>
              </a:rPr>
              <a:t>needed </a:t>
            </a:r>
            <a:r>
              <a:rPr lang="en-US" spc="-20">
                <a:latin typeface="+mn-lt"/>
                <a:cs typeface="Calibri"/>
              </a:rPr>
              <a:t>to </a:t>
            </a:r>
            <a:r>
              <a:rPr lang="en-US" spc="-5">
                <a:latin typeface="+mn-lt"/>
                <a:cs typeface="Calibri"/>
              </a:rPr>
              <a:t>service a</a:t>
            </a:r>
            <a:r>
              <a:rPr lang="en-US" spc="50">
                <a:latin typeface="+mn-lt"/>
                <a:cs typeface="Calibri"/>
              </a:rPr>
              <a:t> </a:t>
            </a:r>
            <a:r>
              <a:rPr lang="en-US" spc="-40">
                <a:latin typeface="+mn-lt"/>
                <a:cs typeface="Calibri"/>
              </a:rPr>
              <a:t>query.</a:t>
            </a:r>
            <a:endParaRPr lang="en-US">
              <a:latin typeface="+mn-lt"/>
              <a:cs typeface="Calibri"/>
            </a:endParaRPr>
          </a:p>
          <a:p>
            <a:pPr>
              <a:spcBef>
                <a:spcPts val="10"/>
              </a:spcBef>
              <a:buFont typeface="Arial"/>
              <a:buChar char="•"/>
            </a:pPr>
            <a:endParaRPr lang="en-US" sz="3921">
              <a:latin typeface="+mn-lt"/>
              <a:cs typeface="Calibri"/>
            </a:endParaRPr>
          </a:p>
          <a:p>
            <a:pPr marL="241254" marR="5079" indent="-229191">
              <a:lnSpc>
                <a:spcPts val="3019"/>
              </a:lnSpc>
              <a:spcBef>
                <a:spcPts val="5"/>
              </a:spcBef>
              <a:buFont typeface="Arial"/>
              <a:buChar char="•"/>
              <a:tabLst>
                <a:tab pos="241889" algn="l"/>
              </a:tabLst>
            </a:pPr>
            <a:r>
              <a:rPr lang="en-US" spc="-20" err="1">
                <a:latin typeface="+mn-lt"/>
                <a:cs typeface="Calibri"/>
              </a:rPr>
              <a:t>Columnstore</a:t>
            </a:r>
            <a:r>
              <a:rPr lang="en-US" spc="-20">
                <a:latin typeface="+mn-lt"/>
                <a:cs typeface="Calibri"/>
              </a:rPr>
              <a:t> </a:t>
            </a:r>
            <a:r>
              <a:rPr lang="en-US" spc="-10">
                <a:latin typeface="+mn-lt"/>
                <a:cs typeface="Calibri"/>
              </a:rPr>
              <a:t>Segments </a:t>
            </a:r>
            <a:r>
              <a:rPr lang="en-US" spc="-15">
                <a:latin typeface="+mn-lt"/>
                <a:cs typeface="Calibri"/>
              </a:rPr>
              <a:t>are </a:t>
            </a:r>
            <a:r>
              <a:rPr lang="en-US" spc="-10">
                <a:latin typeface="+mn-lt"/>
                <a:cs typeface="Calibri"/>
              </a:rPr>
              <a:t>automatically </a:t>
            </a:r>
            <a:r>
              <a:rPr lang="en-US" spc="-15">
                <a:latin typeface="+mn-lt"/>
                <a:cs typeface="Calibri"/>
              </a:rPr>
              <a:t>updated </a:t>
            </a:r>
            <a:r>
              <a:rPr lang="en-US" spc="-5">
                <a:latin typeface="+mn-lt"/>
                <a:cs typeface="Calibri"/>
              </a:rPr>
              <a:t>as </a:t>
            </a:r>
            <a:r>
              <a:rPr lang="en-US" spc="-20">
                <a:latin typeface="+mn-lt"/>
                <a:cs typeface="Calibri"/>
              </a:rPr>
              <a:t>data </a:t>
            </a:r>
            <a:r>
              <a:rPr lang="en-US" spc="-5">
                <a:latin typeface="+mn-lt"/>
                <a:cs typeface="Calibri"/>
              </a:rPr>
              <a:t>is inserted,  </a:t>
            </a:r>
            <a:r>
              <a:rPr lang="en-US" spc="-15">
                <a:latin typeface="+mn-lt"/>
                <a:cs typeface="Calibri"/>
              </a:rPr>
              <a:t>updated, </a:t>
            </a:r>
            <a:r>
              <a:rPr lang="en-US" spc="-5">
                <a:latin typeface="+mn-lt"/>
                <a:cs typeface="Calibri"/>
              </a:rPr>
              <a:t>or </a:t>
            </a:r>
            <a:r>
              <a:rPr lang="en-US" spc="-15">
                <a:latin typeface="+mn-lt"/>
                <a:cs typeface="Calibri"/>
              </a:rPr>
              <a:t>deleted </a:t>
            </a:r>
            <a:r>
              <a:rPr lang="en-US" spc="-5">
                <a:latin typeface="+mn-lt"/>
                <a:cs typeface="Calibri"/>
              </a:rPr>
              <a:t>in </a:t>
            </a:r>
            <a:r>
              <a:rPr lang="en-US" spc="-20">
                <a:latin typeface="+mn-lt"/>
                <a:cs typeface="Calibri"/>
              </a:rPr>
              <a:t>data </a:t>
            </a:r>
            <a:r>
              <a:rPr lang="en-US" spc="-15">
                <a:latin typeface="+mn-lt"/>
                <a:cs typeface="Calibri"/>
              </a:rPr>
              <a:t>warehouse</a:t>
            </a:r>
            <a:r>
              <a:rPr lang="en-US" spc="105">
                <a:latin typeface="+mn-lt"/>
                <a:cs typeface="Calibri"/>
              </a:rPr>
              <a:t> </a:t>
            </a:r>
            <a:r>
              <a:rPr lang="en-US" spc="-10">
                <a:latin typeface="+mn-lt"/>
                <a:cs typeface="Calibri"/>
              </a:rPr>
              <a:t>tables.</a:t>
            </a:r>
            <a:endParaRPr lang="en-US">
              <a:latin typeface="+mn-lt"/>
              <a:cs typeface="Calibri"/>
            </a:endParaRPr>
          </a:p>
          <a:p>
            <a:endParaRPr lang="en-US">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204706914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8437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8966525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5" y="1811666"/>
            <a:ext cx="9997291" cy="977575"/>
          </a:xfrm>
        </p:spPr>
        <p:txBody>
          <a:bodyPr/>
          <a:lstStyle/>
          <a:p>
            <a:r>
              <a:rPr lang="en-US" dirty="0"/>
              <a:t>POC Challenges 1 &amp; 2: group-based lab exercises</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892552"/>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hlinkClick r:id="rId16"/>
              </a:rPr>
              <a:t>https://github.com/solliancenet/azure-synapse-analytics-workshop-300-2-day</a:t>
            </a:r>
            <a:endParaRPr lang="en-US" sz="1400" dirty="0">
              <a:solidFill>
                <a:schemeClr val="tx2"/>
              </a:solidFill>
              <a:cs typeface="Segoe UI" pitchFamily="34" charset="0"/>
            </a:endParaRP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792478"/>
            <a:chOff x="2953335" y="812043"/>
            <a:chExt cx="8519115" cy="5792478"/>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263158"/>
              <a:ext cx="8261827" cy="255181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today: </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dirty="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4" y="4702371"/>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to monitor and manage Azure solutions</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123</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Develop Hub - Data Flows</a:t>
            </a:r>
          </a:p>
        </p:txBody>
      </p:sp>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6426" y="1095294"/>
            <a:ext cx="8353681" cy="867747"/>
          </a:xfrm>
        </p:spPr>
        <p:txBody>
          <a:bodyPr/>
          <a:lstStyle/>
          <a:p>
            <a:pPr>
              <a:lnSpc>
                <a:spcPct val="100000"/>
              </a:lnSpc>
              <a:spcAft>
                <a:spcPts val="1000"/>
              </a:spcAft>
            </a:pPr>
            <a:r>
              <a:rPr lang="en-US" sz="1800" dirty="0">
                <a:solidFill>
                  <a:schemeClr val="tx1"/>
                </a:solidFill>
              </a:rPr>
              <a:t>Data flows are a visual way of specifying how to transform data.</a:t>
            </a:r>
          </a:p>
          <a:p>
            <a:pPr>
              <a:lnSpc>
                <a:spcPct val="100000"/>
              </a:lnSpc>
              <a:spcAft>
                <a:spcPts val="1000"/>
              </a:spcAft>
            </a:pPr>
            <a:r>
              <a:rPr lang="en-US" sz="1800" dirty="0">
                <a:solidFill>
                  <a:schemeClr val="tx1"/>
                </a:solidFill>
              </a:rPr>
              <a:t>Provides a code-free experience.</a:t>
            </a: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a:p>
            <a:pPr>
              <a:lnSpc>
                <a:spcPct val="100000"/>
              </a:lnSpc>
              <a:spcAft>
                <a:spcPts val="1000"/>
              </a:spcAft>
            </a:pPr>
            <a:endParaRPr lang="en-US" sz="1800" dirty="0">
              <a:solidFill>
                <a:schemeClr val="tx1"/>
              </a:solidFill>
            </a:endParaRPr>
          </a:p>
        </p:txBody>
      </p:sp>
      <p:pic>
        <p:nvPicPr>
          <p:cNvPr id="2" name="Picture 1">
            <a:extLst>
              <a:ext uri="{FF2B5EF4-FFF2-40B4-BE49-F238E27FC236}">
                <a16:creationId xmlns:a16="http://schemas.microsoft.com/office/drawing/2014/main" id="{2F96777E-984A-4153-A02D-F1830D3A4319}"/>
              </a:ext>
            </a:extLst>
          </p:cNvPr>
          <p:cNvPicPr>
            <a:picLocks noChangeAspect="1"/>
          </p:cNvPicPr>
          <p:nvPr/>
        </p:nvPicPr>
        <p:blipFill>
          <a:blip r:embed="rId2"/>
          <a:stretch>
            <a:fillRect/>
          </a:stretch>
        </p:blipFill>
        <p:spPr>
          <a:xfrm>
            <a:off x="2403763" y="2077730"/>
            <a:ext cx="9538855" cy="4434039"/>
          </a:xfrm>
          <a:prstGeom prst="rect">
            <a:avLst/>
          </a:prstGeom>
          <a:ln>
            <a:solidFill>
              <a:schemeClr val="tx1"/>
            </a:solidFill>
          </a:ln>
        </p:spPr>
      </p:pic>
    </p:spTree>
    <p:extLst>
      <p:ext uri="{BB962C8B-B14F-4D97-AF65-F5344CB8AC3E}">
        <p14:creationId xmlns:p14="http://schemas.microsoft.com/office/powerpoint/2010/main" val="34888303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dirty="0"/>
              <a:t>Data 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0824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734DA84-63F0-A34B-9576-E1EC3045297A}"/>
              </a:ext>
            </a:extLst>
          </p:cNvPr>
          <p:cNvSpPr/>
          <p:nvPr/>
        </p:nvSpPr>
        <p:spPr>
          <a:xfrm>
            <a:off x="1187526" y="1487488"/>
            <a:ext cx="3703719" cy="32939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09" name="TextBox 108">
            <a:extLst>
              <a:ext uri="{FF2B5EF4-FFF2-40B4-BE49-F238E27FC236}">
                <a16:creationId xmlns:a16="http://schemas.microsoft.com/office/drawing/2014/main" id="{CADBA02C-426E-C544-BACC-6D66DBAA0E34}"/>
              </a:ext>
            </a:extLst>
          </p:cNvPr>
          <p:cNvSpPr txBox="1"/>
          <p:nvPr/>
        </p:nvSpPr>
        <p:spPr>
          <a:xfrm>
            <a:off x="1180391"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26" y="1267218"/>
            <a:ext cx="3703719" cy="17373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Welcome, Objectives</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26" y="225300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26" y="313298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26" y="3362927"/>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26" y="4012964"/>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26" y="2482946"/>
            <a:ext cx="3703719" cy="59436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DW Optimization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26" y="5340154"/>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15175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two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288148" y="5939532"/>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0259" y="5803397"/>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EAF9B4AB-5AF7-4B8A-826C-A8212C318E93}"/>
              </a:ext>
            </a:extLst>
          </p:cNvPr>
          <p:cNvSpPr/>
          <p:nvPr/>
        </p:nvSpPr>
        <p:spPr>
          <a:xfrm>
            <a:off x="1187526" y="1872559"/>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42" name="Rectangle 41">
            <a:extLst>
              <a:ext uri="{FF2B5EF4-FFF2-40B4-BE49-F238E27FC236}">
                <a16:creationId xmlns:a16="http://schemas.microsoft.com/office/drawing/2014/main" id="{D2F9BF96-B534-47FA-A7CE-B39830FD3DD9}"/>
              </a:ext>
            </a:extLst>
          </p:cNvPr>
          <p:cNvSpPr/>
          <p:nvPr/>
        </p:nvSpPr>
        <p:spPr>
          <a:xfrm>
            <a:off x="1187526" y="4459971"/>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Continue PoC Challenge 1</a:t>
            </a:r>
          </a:p>
        </p:txBody>
      </p:sp>
      <p:sp>
        <p:nvSpPr>
          <p:cNvPr id="43" name="Rectangle 42">
            <a:extLst>
              <a:ext uri="{FF2B5EF4-FFF2-40B4-BE49-F238E27FC236}">
                <a16:creationId xmlns:a16="http://schemas.microsoft.com/office/drawing/2014/main" id="{4CF2C232-A577-480A-BC6B-9C714DD60B9F}"/>
              </a:ext>
            </a:extLst>
          </p:cNvPr>
          <p:cNvSpPr/>
          <p:nvPr/>
        </p:nvSpPr>
        <p:spPr>
          <a:xfrm>
            <a:off x="1187526" y="5110110"/>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44" name="Rectangle 43">
            <a:extLst>
              <a:ext uri="{FF2B5EF4-FFF2-40B4-BE49-F238E27FC236}">
                <a16:creationId xmlns:a16="http://schemas.microsoft.com/office/drawing/2014/main" id="{3D3915CB-BE13-414A-AC9F-6CCE5BAD27E9}"/>
              </a:ext>
            </a:extLst>
          </p:cNvPr>
          <p:cNvSpPr/>
          <p:nvPr/>
        </p:nvSpPr>
        <p:spPr>
          <a:xfrm>
            <a:off x="1187526" y="6220336"/>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Continue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a:t>
            </a:r>
          </a:p>
        </p:txBody>
      </p:sp>
      <p:sp>
        <p:nvSpPr>
          <p:cNvPr id="45" name="Rectangle 44">
            <a:extLst>
              <a:ext uri="{FF2B5EF4-FFF2-40B4-BE49-F238E27FC236}">
                <a16:creationId xmlns:a16="http://schemas.microsoft.com/office/drawing/2014/main" id="{DD612587-CEA8-49FF-BCF7-23B8313BAB3D}"/>
              </a:ext>
            </a:extLst>
          </p:cNvPr>
          <p:cNvSpPr/>
          <p:nvPr/>
        </p:nvSpPr>
        <p:spPr>
          <a:xfrm>
            <a:off x="1187526" y="599029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latin typeface="+mn-lt"/>
              </a:rPr>
              <a:t>Overview</a:t>
            </a:r>
            <a:endParaRPr lang="en-US" sz="3137" b="1">
              <a:solidFill>
                <a:schemeClr val="tx2"/>
              </a:solidFill>
              <a:latin typeface="+mn-lt"/>
            </a:endParaRPr>
          </a:p>
          <a:p>
            <a:pPr>
              <a:lnSpc>
                <a:spcPct val="150000"/>
              </a:lnSpc>
            </a:pPr>
            <a:r>
              <a:rPr lang="en-US" sz="1765">
                <a:latin typeface="+mn-lt"/>
              </a:rPr>
              <a:t>Creates an external table and then exports results of the Select statement. These operations will import data into the database for the duration of the query</a:t>
            </a:r>
          </a:p>
          <a:p>
            <a:endParaRPr lang="en-US" sz="1765">
              <a:latin typeface="+mn-lt"/>
            </a:endParaRPr>
          </a:p>
          <a:p>
            <a:pPr marL="0" indent="0">
              <a:buNone/>
            </a:pPr>
            <a:r>
              <a:rPr lang="en-US" sz="1961" b="1">
                <a:latin typeface="+mn-lt"/>
              </a:rPr>
              <a:t>Steps:</a:t>
            </a:r>
          </a:p>
          <a:p>
            <a:pPr marL="457112" indent="-457112">
              <a:buFont typeface="Wingdings" panose="05000000000000000000" pitchFamily="2" charset="2"/>
              <a:buAutoNum type="arabicPeriod"/>
            </a:pPr>
            <a:r>
              <a:rPr lang="en-US" sz="1765">
                <a:latin typeface="+mn-lt"/>
              </a:rPr>
              <a:t>Create Master Key</a:t>
            </a:r>
          </a:p>
          <a:p>
            <a:pPr marL="457112" indent="-457112">
              <a:buFont typeface="Wingdings" panose="05000000000000000000" pitchFamily="2" charset="2"/>
              <a:buAutoNum type="arabicPeriod"/>
            </a:pPr>
            <a:r>
              <a:rPr lang="en-US" sz="1765">
                <a:latin typeface="+mn-lt"/>
              </a:rPr>
              <a:t>Create Credentials</a:t>
            </a:r>
          </a:p>
          <a:p>
            <a:pPr marL="457112" indent="-457112">
              <a:buFont typeface="Wingdings" panose="05000000000000000000" pitchFamily="2" charset="2"/>
              <a:buAutoNum type="arabicPeriod"/>
            </a:pPr>
            <a:r>
              <a:rPr lang="en-US" sz="1765">
                <a:latin typeface="+mn-lt"/>
              </a:rPr>
              <a:t>Create External Data Source</a:t>
            </a:r>
          </a:p>
          <a:p>
            <a:pPr marL="457112" indent="-457112">
              <a:buFont typeface="Wingdings" panose="05000000000000000000" pitchFamily="2" charset="2"/>
              <a:buAutoNum type="arabicPeriod"/>
            </a:pPr>
            <a:r>
              <a:rPr lang="en-US" sz="1765">
                <a:latin typeface="+mn-lt"/>
              </a:rPr>
              <a:t>Create External Data Format</a:t>
            </a:r>
          </a:p>
          <a:p>
            <a:pPr marL="457112" indent="-457112">
              <a:buFont typeface="Wingdings" panose="05000000000000000000" pitchFamily="2" charset="2"/>
              <a:buAutoNum type="arabicPeriod"/>
            </a:pPr>
            <a:r>
              <a:rPr lang="en-US" sz="1765">
                <a:latin typeface="+mn-lt"/>
              </a:rPr>
              <a:t>Create External Table</a:t>
            </a:r>
          </a:p>
          <a:p>
            <a:endParaRPr lang="en-US" sz="2745"/>
          </a:p>
          <a:p>
            <a:endParaRPr lang="en-US" sz="2745"/>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DFB877-1051-44AB-BD48-0C75EA213173}"/>
              </a:ext>
            </a:extLst>
          </p:cNvPr>
          <p:cNvSpPr/>
          <p:nvPr/>
        </p:nvSpPr>
        <p:spPr bwMode="auto">
          <a:xfrm>
            <a:off x="0"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000C1501-F3F6-4DCC-971B-B78CB30BC5D1}"/>
              </a:ext>
            </a:extLst>
          </p:cNvPr>
          <p:cNvGrpSpPr/>
          <p:nvPr/>
        </p:nvGrpSpPr>
        <p:grpSpPr>
          <a:xfrm>
            <a:off x="6889526" y="252665"/>
            <a:ext cx="4796990" cy="2905151"/>
            <a:chOff x="561394" y="450697"/>
            <a:chExt cx="4796990" cy="2905151"/>
          </a:xfrm>
        </p:grpSpPr>
        <p:sp>
          <p:nvSpPr>
            <p:cNvPr id="15" name="Rectangle 14">
              <a:extLst>
                <a:ext uri="{FF2B5EF4-FFF2-40B4-BE49-F238E27FC236}">
                  <a16:creationId xmlns:a16="http://schemas.microsoft.com/office/drawing/2014/main" id="{AB732251-526A-4FB9-A977-D17931E29D06}"/>
                </a:ext>
              </a:extLst>
            </p:cNvPr>
            <p:cNvSpPr>
              <a:spLocks noChangeAspect="1"/>
            </p:cNvSpPr>
            <p:nvPr/>
          </p:nvSpPr>
          <p:spPr bwMode="auto">
            <a:xfrm rot="5400000">
              <a:off x="1507313" y="-495222"/>
              <a:ext cx="2905151" cy="4796990"/>
            </a:xfrm>
            <a:prstGeom prst="rect">
              <a:avLst/>
            </a:prstGeom>
            <a:solidFill>
              <a:srgbClr val="FFFFFF"/>
            </a:solidFill>
            <a:ln w="9525" cap="flat" cmpd="sng" algn="ctr">
              <a:solidFill>
                <a:srgbClr val="00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MS PGothic" pitchFamily="34" charset="-128"/>
                <a:cs typeface="+mn-cs"/>
              </a:endParaRPr>
            </a:p>
          </p:txBody>
        </p:sp>
        <p:sp>
          <p:nvSpPr>
            <p:cNvPr id="16" name="TextBox 15">
              <a:extLst>
                <a:ext uri="{FF2B5EF4-FFF2-40B4-BE49-F238E27FC236}">
                  <a16:creationId xmlns:a16="http://schemas.microsoft.com/office/drawing/2014/main" id="{B3BA4503-4814-4B9F-AC2B-DDFEE00002D8}"/>
                </a:ext>
              </a:extLst>
            </p:cNvPr>
            <p:cNvSpPr txBox="1"/>
            <p:nvPr/>
          </p:nvSpPr>
          <p:spPr>
            <a:xfrm>
              <a:off x="755021" y="1264546"/>
              <a:ext cx="265482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Ciprian Jichici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Calibri"/>
                  <a:ea typeface="+mn-ea"/>
                  <a:cs typeface="Calibri"/>
                </a:rPr>
                <a:t>Chief Data Scientist</a:t>
              </a:r>
            </a:p>
          </p:txBody>
        </p:sp>
        <p:sp>
          <p:nvSpPr>
            <p:cNvPr id="18" name="TextBox 17">
              <a:extLst>
                <a:ext uri="{FF2B5EF4-FFF2-40B4-BE49-F238E27FC236}">
                  <a16:creationId xmlns:a16="http://schemas.microsoft.com/office/drawing/2014/main" id="{8160106E-E82B-4B62-AD6C-AC3AB992B7BE}"/>
                </a:ext>
              </a:extLst>
            </p:cNvPr>
            <p:cNvSpPr txBox="1"/>
            <p:nvPr userDrawn="1"/>
          </p:nvSpPr>
          <p:spPr>
            <a:xfrm>
              <a:off x="1231971" y="2143623"/>
              <a:ext cx="2283985"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ciprian@solliance.net</a:t>
              </a:r>
            </a:p>
          </p:txBody>
        </p:sp>
        <p:pic>
          <p:nvPicPr>
            <p:cNvPr id="19" name="Graphic 18" descr="Envelope">
              <a:extLst>
                <a:ext uri="{FF2B5EF4-FFF2-40B4-BE49-F238E27FC236}">
                  <a16:creationId xmlns:a16="http://schemas.microsoft.com/office/drawing/2014/main" id="{53BFA6FD-3517-4476-BC2C-EA338C5EA3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064" y="2146048"/>
              <a:ext cx="366907" cy="366907"/>
            </a:xfrm>
            <a:prstGeom prst="rect">
              <a:avLst/>
            </a:prstGeom>
          </p:spPr>
        </p:pic>
      </p:grpSp>
      <p:sp>
        <p:nvSpPr>
          <p:cNvPr id="24" name="Rectangle 23">
            <a:extLst>
              <a:ext uri="{FF2B5EF4-FFF2-40B4-BE49-F238E27FC236}">
                <a16:creationId xmlns:a16="http://schemas.microsoft.com/office/drawing/2014/main" id="{5DD1692F-562B-4EEB-A13F-F16B88B80080}"/>
              </a:ext>
            </a:extLst>
          </p:cNvPr>
          <p:cNvSpPr/>
          <p:nvPr/>
        </p:nvSpPr>
        <p:spPr>
          <a:xfrm>
            <a:off x="344514" y="1028343"/>
            <a:ext cx="5406969"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Ciprian Jichici</a:t>
            </a:r>
            <a:r>
              <a:rPr kumimoji="0" lang="en-US" sz="1800" b="0" i="0" u="none" strike="noStrike" kern="1200" cap="none" spc="0" normalizeH="0" baseline="0" noProof="0" dirty="0">
                <a:ln>
                  <a:noFill/>
                </a:ln>
                <a:solidFill>
                  <a:srgbClr val="FFFFFF"/>
                </a:solidFill>
                <a:effectLst/>
                <a:uLnTx/>
                <a:uFillTx/>
                <a:latin typeface="Segoe UI"/>
                <a:ea typeface="+mn-ea"/>
                <a:cs typeface="+mn-cs"/>
              </a:rPr>
              <a:t> is the Chief Data Scientist of Solliance, one of the top worldwide Microsoft AI partners.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He is recognized internationally as a Microsoft Regional Director and a Microsoft Most Valuable Professional for Artificial Intelligence and Quantum Computing.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 Computing, Artificial Intelligence, and Machine Learning are some of the key areas of his expertise spanning 20+ years of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Ciprian is also very passionate about quantum physics and consequently, about quantum computing.</a:t>
            </a:r>
          </a:p>
        </p:txBody>
      </p:sp>
      <p:sp>
        <p:nvSpPr>
          <p:cNvPr id="2" name="AutoShape 2" descr="Solliance">
            <a:extLst>
              <a:ext uri="{FF2B5EF4-FFF2-40B4-BE49-F238E27FC236}">
                <a16:creationId xmlns:a16="http://schemas.microsoft.com/office/drawing/2014/main" id="{D87C3810-4E3A-4455-9581-CD8A1FCBDDD0}"/>
              </a:ext>
            </a:extLst>
          </p:cNvPr>
          <p:cNvSpPr>
            <a:spLocks noChangeAspect="1" noChangeArrowheads="1"/>
          </p:cNvSpPr>
          <p:nvPr/>
        </p:nvSpPr>
        <p:spPr bwMode="auto">
          <a:xfrm>
            <a:off x="5905500" y="3238500"/>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28E9CCB6-DDA2-4D33-A362-32A843C314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2234" y="485399"/>
            <a:ext cx="1660479" cy="276623"/>
          </a:xfrm>
          <a:prstGeom prst="rect">
            <a:avLst/>
          </a:prstGeom>
        </p:spPr>
      </p:pic>
      <p:pic>
        <p:nvPicPr>
          <p:cNvPr id="17" name="Picture 16" descr="A person wearing a suit and tie&#10;&#10;Description automatically generated">
            <a:extLst>
              <a:ext uri="{FF2B5EF4-FFF2-40B4-BE49-F238E27FC236}">
                <a16:creationId xmlns:a16="http://schemas.microsoft.com/office/drawing/2014/main" id="{40545A03-CC4B-47B5-B15F-53F8CF7D6625}"/>
              </a:ext>
            </a:extLst>
          </p:cNvPr>
          <p:cNvPicPr/>
          <p:nvPr/>
        </p:nvPicPr>
        <p:blipFill>
          <a:blip r:embed="rId6">
            <a:extLst>
              <a:ext uri="{28A0092B-C50C-407E-A947-70E740481C1C}">
                <a14:useLocalDpi xmlns:a14="http://schemas.microsoft.com/office/drawing/2010/main" val="0"/>
              </a:ext>
            </a:extLst>
          </a:blip>
          <a:stretch>
            <a:fillRect/>
          </a:stretch>
        </p:blipFill>
        <p:spPr>
          <a:xfrm>
            <a:off x="8018779" y="3619500"/>
            <a:ext cx="2734945" cy="2678815"/>
          </a:xfrm>
          <a:prstGeom prst="rect">
            <a:avLst/>
          </a:prstGeom>
          <a:effectLst>
            <a:softEdge rad="63500"/>
          </a:effectLst>
        </p:spPr>
      </p:pic>
      <p:sp>
        <p:nvSpPr>
          <p:cNvPr id="12" name="TextBox 11">
            <a:extLst>
              <a:ext uri="{FF2B5EF4-FFF2-40B4-BE49-F238E27FC236}">
                <a16:creationId xmlns:a16="http://schemas.microsoft.com/office/drawing/2014/main" id="{57AED884-D3AC-4C65-96A8-6BF4F023CB85}"/>
              </a:ext>
            </a:extLst>
          </p:cNvPr>
          <p:cNvSpPr txBox="1"/>
          <p:nvPr/>
        </p:nvSpPr>
        <p:spPr>
          <a:xfrm>
            <a:off x="7581850" y="2407274"/>
            <a:ext cx="3981714" cy="369332"/>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Calibri"/>
                <a:ea typeface="+mn-ea"/>
                <a:cs typeface="Calibri"/>
              </a:rPr>
              <a:t>linkedin.com/in/ciprianjichici/</a:t>
            </a:r>
          </a:p>
        </p:txBody>
      </p:sp>
      <p:pic>
        <p:nvPicPr>
          <p:cNvPr id="3" name="Picture 2">
            <a:extLst>
              <a:ext uri="{FF2B5EF4-FFF2-40B4-BE49-F238E27FC236}">
                <a16:creationId xmlns:a16="http://schemas.microsoft.com/office/drawing/2014/main" id="{9B1A0A40-67A4-4CBA-AD35-D1497054BB59}"/>
              </a:ext>
            </a:extLst>
          </p:cNvPr>
          <p:cNvPicPr>
            <a:picLocks noChangeAspect="1"/>
          </p:cNvPicPr>
          <p:nvPr/>
        </p:nvPicPr>
        <p:blipFill>
          <a:blip r:embed="rId7"/>
          <a:stretch>
            <a:fillRect/>
          </a:stretch>
        </p:blipFill>
        <p:spPr>
          <a:xfrm>
            <a:off x="7193196" y="2389992"/>
            <a:ext cx="388654" cy="403895"/>
          </a:xfrm>
          <a:prstGeom prst="rect">
            <a:avLst/>
          </a:prstGeom>
        </p:spPr>
      </p:pic>
    </p:spTree>
    <p:extLst>
      <p:ext uri="{BB962C8B-B14F-4D97-AF65-F5344CB8AC3E}">
        <p14:creationId xmlns:p14="http://schemas.microsoft.com/office/powerpoint/2010/main" val="2219546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pic>
        <p:nvPicPr>
          <p:cNvPr id="5" name="Picture 4">
            <a:extLst>
              <a:ext uri="{FF2B5EF4-FFF2-40B4-BE49-F238E27FC236}">
                <a16:creationId xmlns:a16="http://schemas.microsoft.com/office/drawing/2014/main" id="{A2A7FC0E-C457-470B-BC7C-2C5AADDCB37F}"/>
              </a:ext>
            </a:extLst>
          </p:cNvPr>
          <p:cNvPicPr>
            <a:picLocks noChangeAspect="1"/>
          </p:cNvPicPr>
          <p:nvPr/>
        </p:nvPicPr>
        <p:blipFill>
          <a:blip r:embed="rId3"/>
          <a:stretch>
            <a:fillRect/>
          </a:stretch>
        </p:blipFill>
        <p:spPr>
          <a:xfrm>
            <a:off x="2514238" y="4000500"/>
            <a:ext cx="6191250" cy="2400300"/>
          </a:xfrm>
          <a:prstGeom prst="rect">
            <a:avLst/>
          </a:prstGeom>
        </p:spPr>
      </p:pic>
      <p:sp>
        <p:nvSpPr>
          <p:cNvPr id="4" name="Arrow: Right 3">
            <a:extLst>
              <a:ext uri="{FF2B5EF4-FFF2-40B4-BE49-F238E27FC236}">
                <a16:creationId xmlns:a16="http://schemas.microsoft.com/office/drawing/2014/main" id="{A02E2610-9077-45FE-B313-496E10A4BE4C}"/>
              </a:ext>
            </a:extLst>
          </p:cNvPr>
          <p:cNvSpPr/>
          <p:nvPr/>
        </p:nvSpPr>
        <p:spPr bwMode="auto">
          <a:xfrm>
            <a:off x="262759" y="5917324"/>
            <a:ext cx="2333296" cy="55399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21042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a:latin typeface="+mn-lt"/>
              </a:rPr>
              <a:t>Indexing</a:t>
            </a:r>
          </a:p>
          <a:p>
            <a:pPr>
              <a:lnSpc>
                <a:spcPct val="100000"/>
              </a:lnSpc>
            </a:pPr>
            <a:endParaRPr lang="en-US">
              <a:latin typeface="+mn-lt"/>
            </a:endParaRPr>
          </a:p>
          <a:p>
            <a:pPr>
              <a:lnSpc>
                <a:spcPct val="100000"/>
              </a:lnSpc>
            </a:pPr>
            <a:r>
              <a:rPr lang="en-US">
                <a:latin typeface="+mn-lt"/>
              </a:rPr>
              <a:t>Use Heap tables</a:t>
            </a:r>
          </a:p>
          <a:p>
            <a:pPr>
              <a:lnSpc>
                <a:spcPct val="100000"/>
              </a:lnSpc>
            </a:pPr>
            <a:r>
              <a:rPr lang="en-US">
                <a:latin typeface="+mn-lt"/>
              </a:rPr>
              <a:t>Speed load performance by staging data in heap tables and temporary tables prior to running transformations.</a:t>
            </a:r>
          </a:p>
          <a:p>
            <a:pPr>
              <a:lnSpc>
                <a:spcPct val="100000"/>
              </a:lnSpc>
            </a:pPr>
            <a:endParaRPr lang="en-US">
              <a:latin typeface="+mn-lt"/>
            </a:endParaRPr>
          </a:p>
          <a:p>
            <a:r>
              <a:rPr lang="en-US" spc="-10">
                <a:latin typeface="+mn-lt"/>
                <a:cs typeface="Calibri"/>
              </a:rPr>
              <a:t>Only </a:t>
            </a:r>
            <a:r>
              <a:rPr lang="en-US" spc="-5">
                <a:latin typeface="+mn-lt"/>
                <a:cs typeface="Calibri"/>
              </a:rPr>
              <a:t>load </a:t>
            </a:r>
            <a:r>
              <a:rPr lang="en-US" spc="-20">
                <a:latin typeface="+mn-lt"/>
                <a:cs typeface="Calibri"/>
              </a:rPr>
              <a:t>to </a:t>
            </a:r>
            <a:r>
              <a:rPr lang="en-US" spc="-5">
                <a:latin typeface="+mn-lt"/>
                <a:cs typeface="Calibri"/>
              </a:rPr>
              <a:t>a </a:t>
            </a:r>
            <a:r>
              <a:rPr lang="en-US" spc="-10">
                <a:latin typeface="+mn-lt"/>
                <a:cs typeface="Calibri"/>
              </a:rPr>
              <a:t>CCI </a:t>
            </a:r>
            <a:r>
              <a:rPr lang="en-US" spc="-15">
                <a:latin typeface="+mn-lt"/>
                <a:cs typeface="Calibri"/>
              </a:rPr>
              <a:t>table </a:t>
            </a:r>
            <a:r>
              <a:rPr lang="en-US" spc="-10">
                <a:latin typeface="+mn-lt"/>
                <a:cs typeface="Calibri"/>
              </a:rPr>
              <a:t>if </a:t>
            </a:r>
            <a:r>
              <a:rPr lang="en-US" spc="-5">
                <a:latin typeface="+mn-lt"/>
                <a:cs typeface="Calibri"/>
              </a:rPr>
              <a:t>the </a:t>
            </a:r>
            <a:r>
              <a:rPr lang="en-US" spc="-20">
                <a:latin typeface="+mn-lt"/>
                <a:cs typeface="Calibri"/>
              </a:rPr>
              <a:t>test </a:t>
            </a:r>
            <a:r>
              <a:rPr lang="en-US" spc="-15">
                <a:latin typeface="+mn-lt"/>
                <a:cs typeface="Calibri"/>
              </a:rPr>
              <a:t>requires </a:t>
            </a:r>
            <a:r>
              <a:rPr lang="en-US" spc="-5">
                <a:latin typeface="+mn-lt"/>
                <a:cs typeface="Calibri"/>
              </a:rPr>
              <a:t>a load </a:t>
            </a:r>
            <a:r>
              <a:rPr lang="en-US" spc="-20">
                <a:latin typeface="+mn-lt"/>
                <a:cs typeface="Calibri"/>
              </a:rPr>
              <a:t>to </a:t>
            </a:r>
            <a:r>
              <a:rPr lang="en-US" spc="-5">
                <a:latin typeface="+mn-lt"/>
                <a:cs typeface="Calibri"/>
              </a:rPr>
              <a:t>a </a:t>
            </a:r>
            <a:r>
              <a:rPr lang="en-US" spc="-10">
                <a:latin typeface="+mn-lt"/>
                <a:cs typeface="Calibri"/>
              </a:rPr>
              <a:t>single table,  </a:t>
            </a:r>
            <a:r>
              <a:rPr lang="en-US" spc="-5">
                <a:latin typeface="+mn-lt"/>
                <a:cs typeface="Calibri"/>
              </a:rPr>
              <a:t>then </a:t>
            </a:r>
            <a:r>
              <a:rPr lang="en-US" spc="-20">
                <a:latin typeface="+mn-lt"/>
                <a:cs typeface="Calibri"/>
              </a:rPr>
              <a:t>complex </a:t>
            </a:r>
            <a:r>
              <a:rPr lang="en-US" spc="-5">
                <a:latin typeface="+mn-lt"/>
                <a:cs typeface="Calibri"/>
              </a:rPr>
              <a:t>end-user </a:t>
            </a:r>
            <a:r>
              <a:rPr lang="en-US" spc="-10">
                <a:latin typeface="+mn-lt"/>
                <a:cs typeface="Calibri"/>
              </a:rPr>
              <a:t>queries </a:t>
            </a:r>
            <a:r>
              <a:rPr lang="en-US" spc="-15">
                <a:latin typeface="+mn-lt"/>
                <a:cs typeface="Calibri"/>
              </a:rPr>
              <a:t>against </a:t>
            </a:r>
            <a:r>
              <a:rPr lang="en-US" spc="-10">
                <a:latin typeface="+mn-lt"/>
                <a:cs typeface="Calibri"/>
              </a:rPr>
              <a:t>that</a:t>
            </a:r>
            <a:r>
              <a:rPr lang="en-US" spc="142">
                <a:latin typeface="+mn-lt"/>
                <a:cs typeface="Calibri"/>
              </a:rPr>
              <a:t> </a:t>
            </a:r>
            <a:r>
              <a:rPr lang="en-US" spc="-15">
                <a:latin typeface="+mn-lt"/>
                <a:cs typeface="Calibri"/>
              </a:rPr>
              <a:t>table</a:t>
            </a:r>
            <a:r>
              <a:rPr lang="en-US" spc="-15">
                <a:latin typeface="Calibri"/>
                <a:cs typeface="Calibri"/>
              </a:rPr>
              <a:t>.</a:t>
            </a:r>
            <a:endParaRPr lang="en-US">
              <a:latin typeface="Calibri"/>
              <a:cs typeface="Calibri"/>
            </a:endParaRPr>
          </a:p>
          <a:p>
            <a:pPr>
              <a:lnSpc>
                <a:spcPct val="100000"/>
              </a:lnSpc>
            </a:pPr>
            <a:endParaRPr lang="en-US" sz="2800" b="1"/>
          </a:p>
          <a:p>
            <a:endParaRPr lang="en-US" sz="3967"/>
          </a:p>
          <a:p>
            <a:pPr lvl="1"/>
            <a:r>
              <a:rPr lang="en-US" sz="200"/>
              <a:t>as</a:t>
            </a:r>
          </a:p>
          <a:p>
            <a:endParaRPr lang="en-US" sz="4000"/>
          </a:p>
          <a:p>
            <a:endParaRPr lang="en-US"/>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a:latin typeface="Calibri"/>
                <a:cs typeface="Calibri"/>
              </a:rPr>
              <a:t>Ingestion duration is correlated with the number of DWU’s allocated to the SQL Pool.</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spc="-5">
                <a:latin typeface="Calibri"/>
                <a:cs typeface="Calibri"/>
              </a:rPr>
              <a:t>For every </a:t>
            </a:r>
            <a:r>
              <a:rPr lang="en-US" i="1" spc="-5">
                <a:latin typeface="Calibri"/>
                <a:cs typeface="Calibri"/>
              </a:rPr>
              <a:t>doubling</a:t>
            </a:r>
            <a:r>
              <a:rPr lang="en-US" spc="-5">
                <a:latin typeface="Calibri"/>
                <a:cs typeface="Calibri"/>
              </a:rPr>
              <a:t> of the DWU’s you </a:t>
            </a:r>
            <a:r>
              <a:rPr lang="en-US" i="1" spc="-5">
                <a:latin typeface="Calibri"/>
                <a:cs typeface="Calibri"/>
              </a:rPr>
              <a:t>halve</a:t>
            </a:r>
            <a:r>
              <a:rPr lang="en-US" spc="-5">
                <a:latin typeface="Calibri"/>
                <a:cs typeface="Calibri"/>
              </a:rPr>
              <a:t> the ingestion time.</a:t>
            </a:r>
          </a:p>
          <a:p>
            <a:pPr marL="12063" indent="0">
              <a:spcBef>
                <a:spcPts val="95"/>
              </a:spcBef>
              <a:buNone/>
              <a:tabLst>
                <a:tab pos="241889" algn="l"/>
              </a:tabLst>
            </a:pPr>
            <a:endParaRPr lang="en-US" spc="-5">
              <a:latin typeface="Calibri"/>
              <a:cs typeface="Calibri"/>
            </a:endParaRPr>
          </a:p>
          <a:p>
            <a:pPr marL="12063" indent="0">
              <a:spcBef>
                <a:spcPts val="95"/>
              </a:spcBef>
              <a:buNone/>
              <a:tabLst>
                <a:tab pos="241889" algn="l"/>
              </a:tabLst>
            </a:pPr>
            <a:r>
              <a:rPr lang="en-US" b="1" spc="-5">
                <a:latin typeface="Calibri"/>
                <a:cs typeface="Calibri"/>
              </a:rPr>
              <a:t>2d =</a:t>
            </a:r>
            <a:r>
              <a:rPr lang="en-US" b="1" spc="25">
                <a:latin typeface="Calibri"/>
                <a:cs typeface="Calibri"/>
              </a:rPr>
              <a:t> </a:t>
            </a:r>
            <a:r>
              <a:rPr lang="en-US" b="1" spc="-5">
                <a:latin typeface="Calibri"/>
                <a:cs typeface="Calibri"/>
              </a:rPr>
              <a:t>t/2</a:t>
            </a:r>
            <a:endParaRPr lang="en-US" b="1">
              <a:latin typeface="Calibri"/>
              <a:cs typeface="Calibri"/>
            </a:endParaRPr>
          </a:p>
          <a:p>
            <a:pPr marL="12698" indent="0">
              <a:lnSpc>
                <a:spcPts val="3189"/>
              </a:lnSpc>
              <a:spcBef>
                <a:spcPts val="2690"/>
              </a:spcBef>
              <a:buNone/>
              <a:tabLst>
                <a:tab pos="926922" algn="l"/>
              </a:tabLst>
            </a:pPr>
            <a:r>
              <a:rPr lang="en-US" spc="-5">
                <a:latin typeface="Calibri"/>
                <a:cs typeface="Calibri"/>
              </a:rPr>
              <a:t>d: </a:t>
            </a:r>
            <a:r>
              <a:rPr lang="en-US" spc="-15">
                <a:latin typeface="Calibri"/>
                <a:cs typeface="Calibri"/>
              </a:rPr>
              <a:t>DWU</a:t>
            </a:r>
            <a:endParaRPr lang="en-US">
              <a:latin typeface="Calibri"/>
              <a:cs typeface="Calibri"/>
            </a:endParaRPr>
          </a:p>
          <a:p>
            <a:pPr marL="12698" indent="0">
              <a:lnSpc>
                <a:spcPts val="3189"/>
              </a:lnSpc>
              <a:buNone/>
              <a:tabLst>
                <a:tab pos="926922" algn="l"/>
              </a:tabLst>
            </a:pPr>
            <a:r>
              <a:rPr lang="en-US" spc="-5">
                <a:latin typeface="Calibri"/>
                <a:cs typeface="Calibri"/>
              </a:rPr>
              <a:t>T: </a:t>
            </a:r>
            <a:r>
              <a:rPr lang="en-US" spc="-10">
                <a:latin typeface="Calibri"/>
                <a:cs typeface="Calibri"/>
              </a:rPr>
              <a:t>ingestion</a:t>
            </a:r>
            <a:r>
              <a:rPr lang="en-US" spc="25">
                <a:latin typeface="Calibri"/>
                <a:cs typeface="Calibri"/>
              </a:rPr>
              <a:t> </a:t>
            </a:r>
            <a:r>
              <a:rPr lang="en-US" spc="-5">
                <a:latin typeface="Calibri"/>
                <a:cs typeface="Calibri"/>
              </a:rPr>
              <a:t>time</a:t>
            </a:r>
            <a:endParaRPr lang="en-US">
              <a:latin typeface="Calibri"/>
              <a:cs typeface="Calibri"/>
            </a:endParaRPr>
          </a:p>
          <a:p>
            <a:pPr>
              <a:spcBef>
                <a:spcPts val="35"/>
              </a:spcBef>
            </a:pPr>
            <a:endParaRPr lang="en-US">
              <a:latin typeface="Calibri"/>
              <a:cs typeface="Calibri"/>
            </a:endParaRPr>
          </a:p>
          <a:p>
            <a:pPr marL="12063" indent="0">
              <a:buNone/>
              <a:tabLst>
                <a:tab pos="241889" algn="l"/>
              </a:tabLst>
            </a:pPr>
            <a:r>
              <a:rPr lang="en-US" spc="-10">
                <a:latin typeface="Calibri"/>
                <a:cs typeface="Calibri"/>
              </a:rPr>
              <a:t>Only </a:t>
            </a:r>
            <a:r>
              <a:rPr lang="en-US" spc="-5">
                <a:latin typeface="Calibri"/>
                <a:cs typeface="Calibri"/>
              </a:rPr>
              <a:t>applies </a:t>
            </a:r>
            <a:r>
              <a:rPr lang="en-US" spc="-20">
                <a:latin typeface="Calibri"/>
                <a:cs typeface="Calibri"/>
              </a:rPr>
              <a:t>from </a:t>
            </a:r>
            <a:r>
              <a:rPr lang="en-US" spc="-10">
                <a:latin typeface="Calibri"/>
                <a:cs typeface="Calibri"/>
              </a:rPr>
              <a:t>DWU500c </a:t>
            </a:r>
            <a:r>
              <a:rPr lang="en-US" spc="-5">
                <a:latin typeface="Calibri"/>
                <a:cs typeface="Calibri"/>
              </a:rPr>
              <a:t>–</a:t>
            </a:r>
            <a:r>
              <a:rPr lang="en-US" spc="135">
                <a:latin typeface="Calibri"/>
                <a:cs typeface="Calibri"/>
              </a:rPr>
              <a:t> </a:t>
            </a:r>
            <a:r>
              <a:rPr lang="en-US" spc="-10">
                <a:latin typeface="Calibri"/>
                <a:cs typeface="Calibri"/>
              </a:rPr>
              <a:t>DWU30000c</a:t>
            </a:r>
            <a:endParaRPr lang="en-US">
              <a:latin typeface="Calibri"/>
              <a:cs typeface="Calibri"/>
            </a:endParaRPr>
          </a:p>
          <a:p>
            <a:endParaRPr lang="en-US"/>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Tree>
    <p:custDataLst>
      <p:tags r:id="rId1"/>
    </p:custDataLst>
    <p:extLst>
      <p:ext uri="{BB962C8B-B14F-4D97-AF65-F5344CB8AC3E}">
        <p14:creationId xmlns:p14="http://schemas.microsoft.com/office/powerpoint/2010/main" val="94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301146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39081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Transform with Pipelines</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04965" y="435679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4704964" y="570212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6865753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extLst>
      <p:ext uri="{BB962C8B-B14F-4D97-AF65-F5344CB8AC3E}">
        <p14:creationId xmlns:p14="http://schemas.microsoft.com/office/powerpoint/2010/main" val="17171912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Applying transformations</a:t>
            </a:r>
          </a:p>
        </p:txBody>
      </p:sp>
    </p:spTree>
    <p:extLst>
      <p:ext uri="{BB962C8B-B14F-4D97-AF65-F5344CB8AC3E}">
        <p14:creationId xmlns:p14="http://schemas.microsoft.com/office/powerpoint/2010/main" val="367625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6048465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9442402" cy="757914"/>
          </a:xfrm>
        </p:spPr>
        <p:txBody>
          <a:bodyPr/>
          <a:lstStyle/>
          <a:p>
            <a:r>
              <a:rPr lang="en-US" dirty="0"/>
              <a:t>No Code Transform with Mapping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90425"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etc.</a:t>
            </a: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06880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66887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227909343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240871760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Serverless SQL Pool</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38826116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dirty="0"/>
              <a:t>Serverless SQL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6146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dirty="0"/>
              <a:t>Serverless SQL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02759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dirty="0"/>
              <a:t>Serverless SQL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365679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dirty="0"/>
              <a:t>Serverless SQL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13416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dirty="0"/>
              <a:t>Serverless SQL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3125584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dirty="0"/>
              <a:t>Serverless SQL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05581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dirty="0"/>
              <a:t>Serverless SQL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62790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dirty="0">
                <a:solidFill>
                  <a:srgbClr val="000000"/>
                </a:solidFill>
                <a:latin typeface="Segoe UI"/>
                <a:cs typeface="Segoe UI"/>
              </a:rPr>
              <a:t>Limitless analytics service with unmatched time to insight</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dirty="0">
                <a:ln>
                  <a:noFill/>
                </a:ln>
                <a:effectLst/>
                <a:uLnTx/>
                <a:uFillTx/>
                <a:latin typeface="Segoe UI"/>
              </a:rPr>
            </a:b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dirty="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dirty="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2013438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dirty="0"/>
              <a:t>Serverless SQL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6722891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222302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4143506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1847639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94841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9621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5129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extLst>
      <p:ext uri="{BB962C8B-B14F-4D97-AF65-F5344CB8AC3E}">
        <p14:creationId xmlns:p14="http://schemas.microsoft.com/office/powerpoint/2010/main" val="186546260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6424" y="222584"/>
            <a:ext cx="10002366" cy="739343"/>
          </a:xfrm>
        </p:spPr>
        <p:txBody>
          <a:bodyPr/>
          <a:lstStyle/>
          <a:p>
            <a:r>
              <a:rPr lang="en-US" dirty="0"/>
              <a:t>Automatic statistics management – Dedicated SQL</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6423" y="1120573"/>
            <a:ext cx="5926752" cy="5232523"/>
          </a:xfrm>
        </p:spPr>
        <p:txBody>
          <a:bodyPr/>
          <a:lstStyle/>
          <a:p>
            <a:r>
              <a:rPr lang="en-US" dirty="0">
                <a:solidFill>
                  <a:schemeClr val="tx2"/>
                </a:solidFill>
              </a:rPr>
              <a:t>Overview</a:t>
            </a:r>
          </a:p>
          <a:p>
            <a:pPr lvl="1"/>
            <a:r>
              <a:rPr lang="en-US" dirty="0"/>
              <a:t>Statistics are automatically created and maintained for dedicated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85750" lvl="1" indent="-285750">
              <a:buFont typeface="Arial" panose="020B0604020202020204" pitchFamily="34" charset="0"/>
              <a:buChar char="•"/>
            </a:pPr>
            <a:r>
              <a:rPr lang="en-US" dirty="0"/>
              <a:t>There was a data change on an empty table</a:t>
            </a:r>
          </a:p>
          <a:p>
            <a:pPr marL="285750" lvl="1" indent="-285750">
              <a:buFont typeface="Arial" panose="020B0604020202020204" pitchFamily="34" charset="0"/>
              <a:buChar char="•"/>
            </a:pPr>
            <a:r>
              <a:rPr lang="en-US" dirty="0"/>
              <a:t>The number of rows in the table at time of statistics creation was 500 or less, and more than 500 rows have been updated</a:t>
            </a:r>
          </a:p>
          <a:p>
            <a:pPr marL="285750" lvl="1" indent="-285750">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553201" y="961927"/>
            <a:ext cx="5343525" cy="4462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auto-create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AUTO_CREATE_STATISTICS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Turn on/off auto-update statistics settings</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Configure synchronous/asynchronous update</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ALTER DATABASE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database_name</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SET AUTO_UPDATE_STATISTICS_ASYNC </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ON | OFF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8000"/>
                </a:solidFill>
                <a:effectLst/>
                <a:uLnTx/>
                <a:uFillTx/>
                <a:latin typeface="Calibri" panose="020F0502020204030204" pitchFamily="34" charset="0"/>
                <a:cs typeface="Calibri" panose="020F0502020204030204" pitchFamily="34" charset="0"/>
              </a:rPr>
              <a:t>-- Check statistics settings for a database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SELECT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is_auto_create_stats_on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is_auto_update_stats_on</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is_auto_update_stats_async_on</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alibri" panose="020F0502020204030204" pitchFamily="34" charset="0"/>
                <a:cs typeface="Calibri" panose="020F0502020204030204" pitchFamily="34" charset="0"/>
              </a:rPr>
              <a:t>FROM</a:t>
            </a:r>
            <a:r>
              <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rPr>
              <a:t>	</a:t>
            </a:r>
            <a:r>
              <a:rPr kumimoji="0" lang="en-US" sz="1200" b="0" i="0" u="none" strike="noStrike" kern="1200" cap="none" spc="0" normalizeH="0" baseline="0" noProof="0" err="1">
                <a:ln>
                  <a:noFill/>
                </a:ln>
                <a:solidFill>
                  <a:srgbClr val="494949"/>
                </a:solidFill>
                <a:effectLst/>
                <a:uLnTx/>
                <a:uFillTx/>
                <a:latin typeface="Calibri" panose="020F0502020204030204" pitchFamily="34" charset="0"/>
                <a:cs typeface="Calibri" panose="020F0502020204030204" pitchFamily="34" charset="0"/>
              </a:rPr>
              <a:t>sys.databases</a:t>
            </a:r>
            <a:endParaRPr kumimoji="0" lang="en-US" sz="1200" b="0" i="0" u="none" strike="noStrike" kern="1200" cap="none" spc="0" normalizeH="0" baseline="0" noProof="0">
              <a:ln>
                <a:noFill/>
              </a:ln>
              <a:solidFill>
                <a:srgbClr val="494949"/>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(serverless SQL)</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and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extLst>
      <p:ext uri="{BB962C8B-B14F-4D97-AF65-F5344CB8AC3E}">
        <p14:creationId xmlns:p14="http://schemas.microsoft.com/office/powerpoint/2010/main" val="386707296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extLst>
      <p:ext uri="{BB962C8B-B14F-4D97-AF65-F5344CB8AC3E}">
        <p14:creationId xmlns:p14="http://schemas.microsoft.com/office/powerpoint/2010/main" val="9336930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extLst>
      <p:ext uri="{BB962C8B-B14F-4D97-AF65-F5344CB8AC3E}">
        <p14:creationId xmlns:p14="http://schemas.microsoft.com/office/powerpoint/2010/main" val="236632061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49487323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57713803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70704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55169149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short 15-minute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5" name="Text Placeholder 4">
            <a:extLst>
              <a:ext uri="{FF2B5EF4-FFF2-40B4-BE49-F238E27FC236}">
                <a16:creationId xmlns:a16="http://schemas.microsoft.com/office/drawing/2014/main" id="{45BFAA9F-D5F0-4845-BA47-110CF20BB31F}"/>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311738"/>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Table design</a:t>
            </a:r>
          </a:p>
          <a:p>
            <a:pPr marL="281677" lvl="1" indent="0">
              <a:buNone/>
            </a:pPr>
            <a:r>
              <a:rPr lang="en-US" sz="1765" dirty="0">
                <a:solidFill>
                  <a:schemeClr val="tx1"/>
                </a:solidFill>
              </a:rPr>
              <a:t>Clustered columnstore index and ordered variant, clustered index, heap and non-clustered index.</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57343"/>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Index design</a:t>
            </a:r>
          </a:p>
          <a:p>
            <a:pPr marL="281677" lvl="1" indent="0">
              <a:buNone/>
            </a:pPr>
            <a:r>
              <a:rPr lang="en-US" sz="1765" dirty="0">
                <a:solidFill>
                  <a:schemeClr val="tx1"/>
                </a:solidFill>
              </a:rPr>
              <a:t>Clustered columnstore index and ordered variant, clustered index, heap and non-clustered index.</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6424" y="908315"/>
            <a:ext cx="7757574" cy="221599"/>
          </a:xfrm>
          <a:prstGeom prst="rect">
            <a:avLst/>
          </a:prstGeom>
        </p:spPr>
        <p:txBody>
          <a:bodyPr vert="horz" wrap="square" lIns="0" tIns="0" rIns="0" bIns="0" rtlCol="0" anchor="t">
            <a:spAutoFit/>
          </a:bodyPr>
          <a:lstStyle/>
          <a:p>
            <a:pPr defTabSz="797968">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3885" y="1393053"/>
            <a:ext cx="8040606" cy="48323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0C3"/>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5753" y="1813292"/>
            <a:ext cx="7655325" cy="331152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6459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021" y="2647407"/>
            <a:ext cx="7428235" cy="2350795"/>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2577" y="4998201"/>
            <a:ext cx="7654620" cy="105769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Common Data Model</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Enterprise Security</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247767" y="5807479"/>
            <a:ext cx="823208" cy="9247"/>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975" y="5577561"/>
            <a:ext cx="2538413" cy="47832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lake integrated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Common Data Model aware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413" y="4424534"/>
            <a:ext cx="1612367"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413" y="3331416"/>
            <a:ext cx="1612366" cy="43048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413" y="2781843"/>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413" y="3874962"/>
            <a:ext cx="1612366" cy="4365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975" y="4838611"/>
            <a:ext cx="2538413" cy="647920"/>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platform services </a:t>
            </a:r>
            <a:br>
              <a:rPr lang="en-US" sz="12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management, security, monitoring, and </a:t>
            </a:r>
            <a:r>
              <a:rPr lang="en-US" sz="1200">
                <a:gradFill>
                  <a:gsLst>
                    <a:gs pos="2917">
                      <a:prstClr val="black"/>
                    </a:gs>
                    <a:gs pos="30000">
                      <a:prstClr val="black"/>
                    </a:gs>
                  </a:gsLst>
                  <a:lin ang="5400000" scaled="0"/>
                </a:gradFill>
                <a:latin typeface="Segoe UI"/>
              </a:rPr>
              <a:t>meta-store</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89008" y="4861043"/>
            <a:ext cx="881967" cy="30152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7839" y="2781843"/>
            <a:ext cx="0" cy="2079200"/>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117" y="4602301"/>
            <a:ext cx="4213419"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29" y="4060181"/>
            <a:ext cx="2076908" cy="49079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118" y="4062392"/>
            <a:ext cx="2085040" cy="49079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117" y="3856987"/>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975" y="3128453"/>
            <a:ext cx="2538413" cy="16191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Integrated analytics runtimes available dedicated and serverless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offering T-SQL for batch, streaming and interactive processing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Apache Spark</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for big data processing with Python, Scala</a:t>
            </a:r>
            <a:r>
              <a:rPr lang="en-US" sz="1200">
                <a:gradFill>
                  <a:gsLst>
                    <a:gs pos="2917">
                      <a:prstClr val="black"/>
                    </a:gs>
                    <a:gs pos="30000">
                      <a:prstClr val="black"/>
                    </a:gs>
                  </a:gsLst>
                  <a:lin ang="5400000" scaled="0"/>
                </a:gradFill>
                <a:latin typeface="Segoe UI"/>
              </a:rPr>
              <a:t>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a:off x="8183998" y="3938017"/>
            <a:ext cx="886977" cy="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118" y="3494173"/>
            <a:ext cx="208504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DEDICATED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28" y="3494173"/>
            <a:ext cx="2076908" cy="25874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117" y="3300623"/>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118" y="2959610"/>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117" y="2760004"/>
            <a:ext cx="2399295" cy="154081"/>
          </a:xfrm>
          <a:prstGeom prst="rect">
            <a:avLst/>
          </a:prstGeom>
          <a:noFill/>
        </p:spPr>
        <p:txBody>
          <a:bodyPr wrap="square" lIns="0" tIns="0" rIns="0" bIns="0"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64010"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505078" y="2952385"/>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 </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354861"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7204644" y="2958902"/>
            <a:ext cx="822960" cy="2587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Scala</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9008" y="2793344"/>
            <a:ext cx="881967" cy="283848"/>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975" y="2554268"/>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Multiple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languages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suited to different analytics workloads</a:t>
            </a:r>
            <a:endPar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021" y="2165340"/>
            <a:ext cx="7428235" cy="38624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117" y="2238678"/>
            <a:ext cx="1962874" cy="21781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Synapse Analytics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89008" y="2227973"/>
            <a:ext cx="881967" cy="15038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975" y="1988897"/>
            <a:ext cx="2538413" cy="47815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SaaS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developer experiences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for code free and code first</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7839" y="2257467"/>
            <a:ext cx="0" cy="22837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14170" y="1558439"/>
            <a:ext cx="4090536" cy="38741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Artificial Intelligence / Machine Learning / Internet of Things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0C3"/>
                </a:solidFill>
                <a:effectLst/>
                <a:uLnTx/>
                <a:uFillTx/>
                <a:latin typeface="Segoe UI Semibold"/>
                <a:ea typeface="+mn-ea"/>
                <a:cs typeface="+mn-cs"/>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975" y="1440811"/>
            <a:ext cx="2538413" cy="455537"/>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Designed for analytics </a:t>
            </a:r>
            <a:r>
              <a:rPr kumimoji="0" lang="en-US" sz="12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workloads at any scale</a:t>
            </a:r>
            <a:endParaRPr kumimoji="0" lang="en-US" sz="24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427197" y="1664937"/>
            <a:ext cx="643778" cy="3643"/>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114" y="4424534"/>
            <a:ext cx="1612367"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114" y="3331416"/>
            <a:ext cx="1612366" cy="4304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114" y="2781843"/>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114" y="3874962"/>
            <a:ext cx="1612366" cy="4365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20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2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2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16" presetClass="entr" presetSubtype="42"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outHorizontal)">
                                      <p:cBhvr>
                                        <p:cTn id="131" dur="500"/>
                                        <p:tgtEl>
                                          <p:spTgt spid="77"/>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childTnLst>
                          </p:cTn>
                        </p:par>
                        <p:par>
                          <p:cTn id="136" fill="hold">
                            <p:stCondLst>
                              <p:cond delay="1000"/>
                            </p:stCondLst>
                            <p:childTnLst>
                              <p:par>
                                <p:cTn id="137" presetID="10" presetClass="entr" presetSubtype="0" fill="hold" grpId="0" nodeType="afterEffect">
                                  <p:stCondLst>
                                    <p:cond delay="200"/>
                                  </p:stCondLst>
                                  <p:childTnLst>
                                    <p:set>
                                      <p:cBhvr>
                                        <p:cTn id="138" dur="1" fill="hold">
                                          <p:stCondLst>
                                            <p:cond delay="0"/>
                                          </p:stCondLst>
                                        </p:cTn>
                                        <p:tgtEl>
                                          <p:spTgt spid="76"/>
                                        </p:tgtEl>
                                        <p:attrNameLst>
                                          <p:attrName>style.visibility</p:attrName>
                                        </p:attrNameLst>
                                      </p:cBhvr>
                                      <p:to>
                                        <p:strVal val="visible"/>
                                      </p:to>
                                    </p:set>
                                    <p:animEffect transition="in" filter="fade">
                                      <p:cBhvr>
                                        <p:cTn id="139" dur="200"/>
                                        <p:tgtEl>
                                          <p:spTgt spid="76"/>
                                        </p:tgtEl>
                                      </p:cBhvr>
                                    </p:animEffect>
                                  </p:childTnLst>
                                </p:cTn>
                              </p:par>
                              <p:par>
                                <p:cTn id="140" presetID="10"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childTnLst>
                          </p:cTn>
                        </p:par>
                        <p:par>
                          <p:cTn id="148" fill="hold">
                            <p:stCondLst>
                              <p:cond delay="500"/>
                            </p:stCondLst>
                            <p:childTnLst>
                              <p:par>
                                <p:cTn id="149" presetID="10" presetClass="entr" presetSubtype="0" fill="hold" grpId="0" nodeType="afterEffect">
                                  <p:stCondLst>
                                    <p:cond delay="50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200"/>
                                        <p:tgtEl>
                                          <p:spTgt spid="79"/>
                                        </p:tgtEl>
                                      </p:cBhvr>
                                    </p:animEffect>
                                  </p:childTnLst>
                                </p:cTn>
                              </p:par>
                              <p:par>
                                <p:cTn id="152" presetID="10" presetClass="entr" presetSubtype="0" fill="hold" nodeType="withEffect">
                                  <p:stCondLst>
                                    <p:cond delay="50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200"/>
                                        <p:tgtEl>
                                          <p:spTgt spid="8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200"/>
                                        <p:tgtEl>
                                          <p:spTgt spid="83"/>
                                        </p:tgtEl>
                                      </p:cBhvr>
                                    </p:animEffect>
                                  </p:childTnLst>
                                </p:cTn>
                              </p:par>
                            </p:childTnLst>
                          </p:cTn>
                        </p:par>
                        <p:par>
                          <p:cTn id="160" fill="hold">
                            <p:stCondLst>
                              <p:cond delay="200"/>
                            </p:stCondLst>
                            <p:childTnLst>
                              <p:par>
                                <p:cTn id="161" presetID="10" presetClass="entr" presetSubtype="0" fill="hold" grpId="0" nodeType="afterEffect">
                                  <p:stCondLst>
                                    <p:cond delay="200"/>
                                  </p:stCondLst>
                                  <p:childTnLst>
                                    <p:set>
                                      <p:cBhvr>
                                        <p:cTn id="162" dur="1" fill="hold">
                                          <p:stCondLst>
                                            <p:cond delay="0"/>
                                          </p:stCondLst>
                                        </p:cTn>
                                        <p:tgtEl>
                                          <p:spTgt spid="82"/>
                                        </p:tgtEl>
                                        <p:attrNameLst>
                                          <p:attrName>style.visibility</p:attrName>
                                        </p:attrNameLst>
                                      </p:cBhvr>
                                      <p:to>
                                        <p:strVal val="visible"/>
                                      </p:to>
                                    </p:set>
                                    <p:animEffect transition="in" filter="fade">
                                      <p:cBhvr>
                                        <p:cTn id="163" dur="200"/>
                                        <p:tgtEl>
                                          <p:spTgt spid="82"/>
                                        </p:tgtEl>
                                      </p:cBhvr>
                                    </p:animEffect>
                                  </p:childTnLst>
                                </p:cTn>
                              </p:par>
                            </p:childTnLst>
                          </p:cTn>
                        </p:par>
                        <p:par>
                          <p:cTn id="164" fill="hold">
                            <p:stCondLst>
                              <p:cond delay="600"/>
                            </p:stCondLst>
                            <p:childTnLst>
                              <p:par>
                                <p:cTn id="165" presetID="10" presetClass="entr" presetSubtype="0" fill="hold" grpId="0" nodeType="afterEffect">
                                  <p:stCondLst>
                                    <p:cond delay="200"/>
                                  </p:stCondLst>
                                  <p:childTnLst>
                                    <p:set>
                                      <p:cBhvr>
                                        <p:cTn id="166" dur="1" fill="hold">
                                          <p:stCondLst>
                                            <p:cond delay="0"/>
                                          </p:stCondLst>
                                        </p:cTn>
                                        <p:tgtEl>
                                          <p:spTgt spid="84"/>
                                        </p:tgtEl>
                                        <p:attrNameLst>
                                          <p:attrName>style.visibility</p:attrName>
                                        </p:attrNameLst>
                                      </p:cBhvr>
                                      <p:to>
                                        <p:strVal val="visible"/>
                                      </p:to>
                                    </p:set>
                                    <p:animEffect transition="in" filter="fade">
                                      <p:cBhvr>
                                        <p:cTn id="167" dur="200"/>
                                        <p:tgtEl>
                                          <p:spTgt spid="84"/>
                                        </p:tgtEl>
                                      </p:cBhvr>
                                    </p:animEffect>
                                  </p:childTnLst>
                                </p:cTn>
                              </p:par>
                            </p:childTnLst>
                          </p:cTn>
                        </p:par>
                        <p:par>
                          <p:cTn id="168" fill="hold">
                            <p:stCondLst>
                              <p:cond delay="1000"/>
                            </p:stCondLst>
                            <p:childTnLst>
                              <p:par>
                                <p:cTn id="169" presetID="10" presetClass="entr" presetSubtype="0" fill="hold" grpId="0" nodeType="afterEffect">
                                  <p:stCondLst>
                                    <p:cond delay="200"/>
                                  </p:stCondLst>
                                  <p:childTnLst>
                                    <p:set>
                                      <p:cBhvr>
                                        <p:cTn id="170" dur="1" fill="hold">
                                          <p:stCondLst>
                                            <p:cond delay="0"/>
                                          </p:stCondLst>
                                        </p:cTn>
                                        <p:tgtEl>
                                          <p:spTgt spid="81"/>
                                        </p:tgtEl>
                                        <p:attrNameLst>
                                          <p:attrName>style.visibility</p:attrName>
                                        </p:attrNameLst>
                                      </p:cBhvr>
                                      <p:to>
                                        <p:strVal val="visible"/>
                                      </p:to>
                                    </p:set>
                                    <p:animEffect transition="in" filter="fade">
                                      <p:cBhvr>
                                        <p:cTn id="171"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339972" y="2081859"/>
            <a:ext cx="2813537" cy="410419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T-SQL Querying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Windowing aggregates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Approximate execution (Hyperloglog)</a:t>
            </a:r>
          </a:p>
          <a:p>
            <a:pPr marL="285750" lvl="4" indent="-285750">
              <a:lnSpc>
                <a:spcPct val="110000"/>
              </a:lnSpc>
              <a:spcAft>
                <a:spcPts val="1000"/>
              </a:spcAft>
              <a:buFont typeface="Arial" panose="020B0604020202020204" pitchFamily="34" charset="0"/>
              <a:buChar char="•"/>
              <a:defRPr/>
            </a:pPr>
            <a:r>
              <a:rPr lang="fr-FR" sz="1400"/>
              <a:t>JSON data support </a:t>
            </a:r>
          </a:p>
          <a:p>
            <a:pPr marL="285750" lvl="4" indent="-285750">
              <a:lnSpc>
                <a:spcPct val="110000"/>
              </a:lnSpc>
              <a:spcAft>
                <a:spcPts val="1000"/>
              </a:spcAft>
              <a:buFont typeface="Arial" panose="020B0604020202020204" pitchFamily="34" charset="0"/>
              <a:buChar char="•"/>
              <a:defRPr/>
            </a:pPr>
            <a:r>
              <a:rPr lang="fr-FR" sz="140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17957" y="2052949"/>
            <a:ext cx="3140684" cy="345423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lnSpc>
                <a:spcPct val="110000"/>
              </a:lnSpc>
              <a:spcAft>
                <a:spcPts val="1000"/>
              </a:spcAft>
              <a:buFont typeface="Arial" panose="020B0604020202020204" pitchFamily="34" charset="0"/>
              <a:buChar char="•"/>
              <a:defRPr/>
            </a:pPr>
            <a:r>
              <a:rPr lang="fr-FR" sz="1400" dirty="0" err="1"/>
              <a:t>Columnstore</a:t>
            </a:r>
            <a:r>
              <a:rPr lang="fr-FR" sz="1400" dirty="0"/>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 modes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Materialized</a:t>
            </a:r>
            <a:r>
              <a:rPr kumimoji="0" lang="fr-FR" sz="1400" b="0" i="0" u="none" strike="noStrike" kern="1200" cap="none" spc="0" normalizeH="0" baseline="0" noProof="0" dirty="0">
                <a:ln>
                  <a:noFill/>
                </a:ln>
                <a:solidFill>
                  <a:srgbClr val="000000"/>
                </a:solidFill>
                <a:effectLst/>
                <a:uLnTx/>
                <a:uFillTx/>
                <a:latin typeface="Segoe UI"/>
                <a:ea typeface="+mn-ea"/>
                <a:cs typeface="+mn-cs"/>
              </a:rPr>
              <a: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Views</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Nonclustered</a:t>
            </a:r>
            <a:r>
              <a:rPr kumimoji="0" lang="fr-FR" sz="1400" b="0" i="0" u="none" strike="noStrike" kern="1200" cap="none" spc="0" normalizeH="0" baseline="0" noProof="0" dirty="0">
                <a:ln>
                  <a:noFill/>
                </a:ln>
                <a:solidFill>
                  <a:srgbClr val="000000"/>
                </a:solidFill>
                <a:effectLst/>
                <a:uLnTx/>
                <a:uFillTx/>
                <a:latin typeface="Segoe UI"/>
                <a:ea typeface="+mn-ea"/>
                <a:cs typeface="+mn-cs"/>
              </a:rPr>
              <a:t> Indexes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dirty="0" err="1">
                <a:ln>
                  <a:noFill/>
                </a:ln>
                <a:solidFill>
                  <a:srgbClr val="000000"/>
                </a:solidFill>
                <a:effectLst/>
                <a:uLnTx/>
                <a:uFillTx/>
                <a:latin typeface="Segoe UI"/>
                <a:ea typeface="+mn-ea"/>
                <a:cs typeface="+mn-cs"/>
              </a:rPr>
              <a:t>Result</a:t>
            </a:r>
            <a:r>
              <a:rPr kumimoji="0" lang="fr-FR" sz="1400" b="0" i="0" u="none" strike="noStrike" kern="1200" cap="none" spc="0" normalizeH="0" baseline="0" noProof="0" dirty="0">
                <a:ln>
                  <a:noFill/>
                </a:ln>
                <a:solidFill>
                  <a:srgbClr val="000000"/>
                </a:solidFill>
                <a:effectLst/>
                <a:uLnTx/>
                <a:uFillTx/>
                <a:latin typeface="Segoe UI"/>
                <a:ea typeface="+mn-ea"/>
                <a:cs typeface="+mn-cs"/>
              </a:rPr>
              <a:t>-set </a:t>
            </a:r>
            <a:r>
              <a:rPr kumimoji="0" lang="fr-FR" sz="1400" b="0" i="0" u="none" strike="noStrike" kern="1200" cap="none" spc="0" normalizeH="0" baseline="0" noProof="0" dirty="0" err="1">
                <a:ln>
                  <a:noFill/>
                </a:ln>
                <a:solidFill>
                  <a:srgbClr val="000000"/>
                </a:solidFill>
                <a:effectLst/>
                <a:uLnTx/>
                <a:uFillTx/>
                <a:latin typeface="Segoe UI"/>
                <a:ea typeface="+mn-ea"/>
                <a:cs typeface="+mn-cs"/>
              </a:rPr>
              <a:t>caching</a:t>
            </a:r>
            <a:endParaRPr kumimoji="0" lang="fr-FR"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734840" y="2052949"/>
            <a:ext cx="3447585" cy="3265722"/>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Segoe UI"/>
                <a:ea typeface="+mn-ea"/>
                <a:cs typeface="+mn-cs"/>
              </a:rPr>
              <a:t>Functions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7044" y="345224"/>
            <a:ext cx="1270762" cy="127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39800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3530034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MACH PPT Template - 2018">
  <a:themeElements>
    <a:clrScheme name="MACH 2018">
      <a:dk1>
        <a:srgbClr val="1A1A1A"/>
      </a:dk1>
      <a:lt1>
        <a:srgbClr val="FFFFFF"/>
      </a:lt1>
      <a:dk2>
        <a:srgbClr val="0D0D0D"/>
      </a:dk2>
      <a:lt2>
        <a:srgbClr val="E6E6E6"/>
      </a:lt2>
      <a:accent1>
        <a:srgbClr val="0078D7"/>
      </a:accent1>
      <a:accent2>
        <a:srgbClr val="5C2D91"/>
      </a:accent2>
      <a:accent3>
        <a:srgbClr val="E3008C"/>
      </a:accent3>
      <a:accent4>
        <a:srgbClr val="002050"/>
      </a:accent4>
      <a:accent5>
        <a:srgbClr val="D83B01"/>
      </a:accent5>
      <a:accent6>
        <a:srgbClr val="E6E6E6"/>
      </a:accent6>
      <a:hlink>
        <a:srgbClr val="0078D7"/>
      </a:hlink>
      <a:folHlink>
        <a:srgbClr val="5C2D9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EAFB3A6-E338-4FFD-ADAD-2985E08A447C}" vid="{092C982F-990C-404F-89D0-FB46E3FC05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2700</TotalTime>
  <Words>14652</Words>
  <Application>Microsoft Office PowerPoint</Application>
  <PresentationFormat>Widescreen</PresentationFormat>
  <Paragraphs>2222</Paragraphs>
  <Slides>124</Slides>
  <Notes>59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124</vt:i4>
      </vt:variant>
    </vt:vector>
  </HeadingPairs>
  <TitlesOfParts>
    <vt:vector size="138"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MACH PPT Template - 2018</vt:lpstr>
      <vt:lpstr>Welcome to Technical Bootcamp: Day 1</vt:lpstr>
      <vt:lpstr>PowerPoint Presentation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Develop Hub - Data Flows</vt:lpstr>
      <vt:lpstr>Data Flow Capabilities</vt:lpstr>
      <vt:lpstr>Triggers</vt:lpstr>
      <vt:lpstr>Datasets</vt:lpstr>
      <vt:lpstr>90+ Connectors out of the box</vt:lpstr>
      <vt:lpstr>Pop Quiz</vt:lpstr>
      <vt:lpstr>Pop Quiz</vt:lpstr>
      <vt:lpstr>Ingesting files into tables</vt:lpstr>
      <vt:lpstr>COPY command</vt:lpstr>
      <vt:lpstr>Create External Table As Select (Polybase)</vt:lpstr>
      <vt:lpstr>Polybase vs Copy</vt:lpstr>
      <vt:lpstr>Best Practices for Ingest</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Pop Quiz</vt:lpstr>
      <vt:lpstr>Pop Quiz</vt:lpstr>
      <vt:lpstr>Modern Data Warehouse</vt:lpstr>
      <vt:lpstr>PowerPoint Presentation</vt:lpstr>
      <vt:lpstr>PowerPoint Presentation</vt:lpstr>
      <vt:lpstr>Data Transformations</vt:lpstr>
      <vt:lpstr>Agenda</vt:lpstr>
      <vt:lpstr>Typical Data Transformations</vt:lpstr>
      <vt:lpstr>Applying transformations</vt:lpstr>
      <vt:lpstr>Code based transformations </vt:lpstr>
      <vt:lpstr>Transform with Pipelines</vt:lpstr>
      <vt:lpstr>No Code Transform with Mapping Data Flows</vt:lpstr>
      <vt:lpstr>Transform with Serverless</vt:lpstr>
      <vt:lpstr>Pop Quiz</vt:lpstr>
      <vt:lpstr>Pop Quiz</vt:lpstr>
      <vt:lpstr>Serverless SQL Pool</vt:lpstr>
      <vt:lpstr>Serverless SQL – Querying on storage</vt:lpstr>
      <vt:lpstr>Serverless SQL – Querying CSV File</vt:lpstr>
      <vt:lpstr>Serverless SQL – Querying folders</vt:lpstr>
      <vt:lpstr>Serverless SQL – Querying specific files</vt:lpstr>
      <vt:lpstr>Serverless SQL – Querying specific files</vt:lpstr>
      <vt:lpstr>Serverless SQL – Querying Parquet files</vt:lpstr>
      <vt:lpstr>Serverless SQL – Querying JSON files</vt:lpstr>
      <vt:lpstr>Serverless SQL – Querying JSON files</vt:lpstr>
      <vt:lpstr>Transform with Spark</vt:lpstr>
      <vt:lpstr>Transforming with Spark – Querying SQL Pools</vt:lpstr>
      <vt:lpstr>PowerPoint Presentation</vt:lpstr>
      <vt:lpstr>PowerPoint Presentation</vt:lpstr>
      <vt:lpstr>PowerPoint Presentation</vt:lpstr>
      <vt:lpstr>Best practices</vt:lpstr>
      <vt:lpstr>CCI vs Heap</vt:lpstr>
      <vt:lpstr>CCI Best Practice</vt:lpstr>
      <vt:lpstr>Automatic statistics management – Dedicated SQL</vt:lpstr>
      <vt:lpstr>Statistics (serverless SQL)</vt:lpstr>
      <vt:lpstr>CTAS vs Insert / Update / Delete / Merge</vt:lpstr>
      <vt:lpstr>UPDATE FROM and DELETE FROM</vt:lpstr>
      <vt:lpstr>Simple is better than clever</vt:lpstr>
      <vt:lpstr>Pop Quiz #2</vt:lpstr>
      <vt:lpstr>Pop Quiz #2</vt:lpstr>
      <vt:lpstr>PowerPoint Presentation</vt:lpstr>
      <vt:lpstr>PowerPoint Presentation</vt:lpstr>
      <vt:lpstr>PowerPoint Presentation</vt:lpstr>
      <vt:lpstr>DW Optimization</vt:lpstr>
      <vt:lpstr>Agenda</vt:lpstr>
      <vt:lpstr>Azure Synapse Analytics </vt:lpstr>
      <vt:lpstr>Comprehensive SQL functionality</vt:lpstr>
      <vt:lpstr>Question…</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Table design</vt:lpstr>
      <vt:lpstr>Tables – Distributions</vt:lpstr>
      <vt:lpstr>Tables – Partitions</vt:lpstr>
      <vt:lpstr>Tables – Distributions &amp; Partitions</vt:lpstr>
      <vt:lpstr>Common table distribution methods</vt:lpstr>
      <vt:lpstr>Question…</vt:lpstr>
      <vt:lpstr>Performance Patterns</vt:lpstr>
      <vt:lpstr>Distributed table design recommendations</vt:lpstr>
      <vt:lpstr>Automatic statistics management – Dedicated SQL</vt:lpstr>
      <vt:lpstr>Performance Anti-Patterns</vt:lpstr>
      <vt:lpstr>Too many partitions</vt:lpstr>
      <vt:lpstr>Views on Views</vt:lpstr>
      <vt:lpstr>Question…</vt:lpstr>
      <vt:lpstr>Index design</vt:lpstr>
      <vt:lpstr>Tables – Indexes</vt:lpstr>
      <vt:lpstr>SQL Analytics Columnstore Tables </vt:lpstr>
      <vt:lpstr>Ordered Clustered Columnstore Indexes</vt:lpstr>
      <vt:lpstr>Ordered CCI</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Your challenge should you choose to accept it:</vt:lpstr>
      <vt:lpstr>POC Challenges 1 &amp; 2: group-based lab exercises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Carey Payette</cp:lastModifiedBy>
  <cp:revision>115</cp:revision>
  <dcterms:created xsi:type="dcterms:W3CDTF">2020-05-01T23:34:12Z</dcterms:created>
  <dcterms:modified xsi:type="dcterms:W3CDTF">2021-03-16T16:59:26Z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